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6.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4"/>
  </p:notesMasterIdLst>
  <p:sldIdLst>
    <p:sldId id="257" r:id="rId2"/>
    <p:sldId id="314" r:id="rId3"/>
    <p:sldId id="315" r:id="rId4"/>
    <p:sldId id="316" r:id="rId5"/>
    <p:sldId id="317" r:id="rId6"/>
    <p:sldId id="318" r:id="rId7"/>
    <p:sldId id="319" r:id="rId8"/>
    <p:sldId id="320" r:id="rId9"/>
    <p:sldId id="321" r:id="rId10"/>
    <p:sldId id="322" r:id="rId11"/>
    <p:sldId id="323" r:id="rId12"/>
    <p:sldId id="334" r:id="rId13"/>
    <p:sldId id="335" r:id="rId14"/>
    <p:sldId id="336" r:id="rId15"/>
    <p:sldId id="337" r:id="rId16"/>
    <p:sldId id="338" r:id="rId17"/>
    <p:sldId id="258" r:id="rId18"/>
    <p:sldId id="259" r:id="rId19"/>
    <p:sldId id="261" r:id="rId20"/>
    <p:sldId id="327" r:id="rId21"/>
    <p:sldId id="328" r:id="rId22"/>
    <p:sldId id="329" r:id="rId23"/>
    <p:sldId id="330" r:id="rId24"/>
    <p:sldId id="331" r:id="rId25"/>
    <p:sldId id="332" r:id="rId26"/>
    <p:sldId id="276" r:id="rId27"/>
    <p:sldId id="277" r:id="rId28"/>
    <p:sldId id="262" r:id="rId29"/>
    <p:sldId id="263" r:id="rId30"/>
    <p:sldId id="264" r:id="rId31"/>
    <p:sldId id="273" r:id="rId32"/>
    <p:sldId id="274" r:id="rId33"/>
    <p:sldId id="281" r:id="rId34"/>
    <p:sldId id="282" r:id="rId35"/>
    <p:sldId id="283" r:id="rId36"/>
    <p:sldId id="284" r:id="rId37"/>
    <p:sldId id="286" r:id="rId38"/>
    <p:sldId id="285" r:id="rId39"/>
    <p:sldId id="324" r:id="rId40"/>
    <p:sldId id="325" r:id="rId41"/>
    <p:sldId id="265" r:id="rId42"/>
    <p:sldId id="266" r:id="rId43"/>
    <p:sldId id="267" r:id="rId44"/>
    <p:sldId id="268" r:id="rId45"/>
    <p:sldId id="269" r:id="rId46"/>
    <p:sldId id="326" r:id="rId47"/>
    <p:sldId id="270" r:id="rId48"/>
    <p:sldId id="271" r:id="rId49"/>
    <p:sldId id="272" r:id="rId50"/>
    <p:sldId id="278" r:id="rId51"/>
    <p:sldId id="333" r:id="rId52"/>
    <p:sldId id="280" r:id="rId53"/>
  </p:sldIdLst>
  <p:sldSz cx="9144000" cy="6858000" type="screen4x3"/>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42" autoAdjust="0"/>
    <p:restoredTop sz="94660"/>
  </p:normalViewPr>
  <p:slideViewPr>
    <p:cSldViewPr>
      <p:cViewPr varScale="1">
        <p:scale>
          <a:sx n="70" d="100"/>
          <a:sy n="70" d="100"/>
        </p:scale>
        <p:origin x="522"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Üstbilgi Yer Tutucusu"/>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2 Veri Yer Tutucusu"/>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00D9AB-731B-4814-ABDE-24E85F981417}" type="datetimeFigureOut">
              <a:rPr lang="tr-TR" smtClean="0"/>
              <a:pPr/>
              <a:t>21.3.2021</a:t>
            </a:fld>
            <a:endParaRPr lang="en-US" dirty="0"/>
          </a:p>
        </p:txBody>
      </p:sp>
      <p:sp>
        <p:nvSpPr>
          <p:cNvPr id="4" name="3 Slayt Görüntüsü Yer Tutucusu"/>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4 Not Yer Tutucusu"/>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6" name="5 Altbilgi Yer Tutucusu"/>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6 Slayt Numarası Yer Tutucusu"/>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543C0E7-0796-4F7D-9815-E80D4687F00E}" type="slidenum">
              <a:rPr lang="en-US" smtClean="0"/>
              <a:pPr/>
              <a:t>‹#›</a:t>
            </a:fld>
            <a:endParaRPr lang="en-US" dirty="0"/>
          </a:p>
        </p:txBody>
      </p:sp>
    </p:spTree>
    <p:extLst>
      <p:ext uri="{BB962C8B-B14F-4D97-AF65-F5344CB8AC3E}">
        <p14:creationId xmlns:p14="http://schemas.microsoft.com/office/powerpoint/2010/main" val="6129304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en-US"/>
          </a:p>
        </p:txBody>
      </p:sp>
      <p:sp>
        <p:nvSpPr>
          <p:cNvPr id="4" name="3 Slayt Numarası Yer Tutucusu"/>
          <p:cNvSpPr>
            <a:spLocks noGrp="1"/>
          </p:cNvSpPr>
          <p:nvPr>
            <p:ph type="sldNum" sz="quarter" idx="10"/>
          </p:nvPr>
        </p:nvSpPr>
        <p:spPr/>
        <p:txBody>
          <a:bodyPr/>
          <a:lstStyle/>
          <a:p>
            <a:fld id="{BE1B4FAC-A04D-4694-941E-8F3582A1FAA8}" type="slidenum">
              <a:rPr lang="en-US" smtClean="0"/>
              <a:pPr/>
              <a:t>1</a:t>
            </a:fld>
            <a:endParaRPr lang="en-US"/>
          </a:p>
        </p:txBody>
      </p:sp>
    </p:spTree>
    <p:extLst>
      <p:ext uri="{BB962C8B-B14F-4D97-AF65-F5344CB8AC3E}">
        <p14:creationId xmlns:p14="http://schemas.microsoft.com/office/powerpoint/2010/main" val="3109631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88DAE2-DB41-4307-BE54-780C142532BC}" type="slidenum">
              <a:rPr lang="en-US"/>
              <a:pPr/>
              <a:t>20</a:t>
            </a:fld>
            <a:endParaRPr lang="en-US"/>
          </a:p>
        </p:txBody>
      </p:sp>
      <p:sp>
        <p:nvSpPr>
          <p:cNvPr id="97282" name="Rectangle 2"/>
          <p:cNvSpPr>
            <a:spLocks noGrp="1" noRot="1" noChangeAspect="1" noChangeArrowheads="1" noTextEdit="1"/>
          </p:cNvSpPr>
          <p:nvPr>
            <p:ph type="sldImg"/>
          </p:nvPr>
        </p:nvSpPr>
        <p:spPr>
          <a:xfrm>
            <a:off x="-201613" y="382588"/>
            <a:ext cx="7267576" cy="5449887"/>
          </a:xfrm>
          <a:ln/>
        </p:spPr>
      </p:sp>
      <p:sp>
        <p:nvSpPr>
          <p:cNvPr id="97283" name="Rectangle 3"/>
          <p:cNvSpPr>
            <a:spLocks noGrp="1" noChangeArrowheads="1"/>
          </p:cNvSpPr>
          <p:nvPr>
            <p:ph type="body" idx="1"/>
          </p:nvPr>
        </p:nvSpPr>
        <p:spPr>
          <a:xfrm>
            <a:off x="828675" y="6062663"/>
            <a:ext cx="5268913" cy="2416175"/>
          </a:xfrm>
        </p:spPr>
        <p:txBody>
          <a:bodyPr/>
          <a:lstStyle/>
          <a:p>
            <a:r>
              <a:rPr lang="en-US"/>
              <a:t>ones, divide by 9</a:t>
            </a:r>
          </a:p>
        </p:txBody>
      </p:sp>
    </p:spTree>
    <p:extLst>
      <p:ext uri="{BB962C8B-B14F-4D97-AF65-F5344CB8AC3E}">
        <p14:creationId xmlns:p14="http://schemas.microsoft.com/office/powerpoint/2010/main" val="1723935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EAB9FB-8CC4-47B9-9B32-01C925DDF90B}" type="slidenum">
              <a:rPr lang="en-US"/>
              <a:pPr/>
              <a:t>21</a:t>
            </a:fld>
            <a:endParaRPr lang="en-US"/>
          </a:p>
        </p:txBody>
      </p:sp>
      <p:sp>
        <p:nvSpPr>
          <p:cNvPr id="99330" name="Rectangle 2"/>
          <p:cNvSpPr>
            <a:spLocks noGrp="1" noRot="1" noChangeAspect="1" noChangeArrowheads="1" noTextEdit="1"/>
          </p:cNvSpPr>
          <p:nvPr>
            <p:ph type="sldImg"/>
          </p:nvPr>
        </p:nvSpPr>
        <p:spPr>
          <a:xfrm>
            <a:off x="-201613" y="382588"/>
            <a:ext cx="7267576" cy="5449887"/>
          </a:xfrm>
          <a:ln/>
        </p:spPr>
      </p:sp>
      <p:sp>
        <p:nvSpPr>
          <p:cNvPr id="99331" name="Rectangle 3"/>
          <p:cNvSpPr>
            <a:spLocks noGrp="1" noChangeArrowheads="1"/>
          </p:cNvSpPr>
          <p:nvPr>
            <p:ph type="body" idx="1"/>
          </p:nvPr>
        </p:nvSpPr>
        <p:spPr>
          <a:xfrm>
            <a:off x="828675" y="6062663"/>
            <a:ext cx="5268913" cy="2416175"/>
          </a:xfrm>
        </p:spPr>
        <p:txBody>
          <a:bodyPr/>
          <a:lstStyle/>
          <a:p>
            <a:r>
              <a:rPr lang="en-US"/>
              <a:t>ones, divide by 9</a:t>
            </a:r>
          </a:p>
        </p:txBody>
      </p:sp>
    </p:spTree>
    <p:extLst>
      <p:ext uri="{BB962C8B-B14F-4D97-AF65-F5344CB8AC3E}">
        <p14:creationId xmlns:p14="http://schemas.microsoft.com/office/powerpoint/2010/main" val="1980030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44A402-5E06-4842-9DCA-D7441852C19F}" type="slidenum">
              <a:rPr lang="en-US"/>
              <a:pPr/>
              <a:t>22</a:t>
            </a:fld>
            <a:endParaRPr lang="en-US"/>
          </a:p>
        </p:txBody>
      </p:sp>
      <p:sp>
        <p:nvSpPr>
          <p:cNvPr id="101378" name="Rectangle 2"/>
          <p:cNvSpPr>
            <a:spLocks noGrp="1" noRot="1" noChangeAspect="1" noChangeArrowheads="1" noTextEdit="1"/>
          </p:cNvSpPr>
          <p:nvPr>
            <p:ph type="sldImg"/>
          </p:nvPr>
        </p:nvSpPr>
        <p:spPr>
          <a:xfrm>
            <a:off x="-201613" y="382588"/>
            <a:ext cx="7267576" cy="5449887"/>
          </a:xfrm>
          <a:ln/>
        </p:spPr>
      </p:sp>
      <p:sp>
        <p:nvSpPr>
          <p:cNvPr id="101379" name="Rectangle 3"/>
          <p:cNvSpPr>
            <a:spLocks noGrp="1" noChangeArrowheads="1"/>
          </p:cNvSpPr>
          <p:nvPr>
            <p:ph type="body" idx="1"/>
          </p:nvPr>
        </p:nvSpPr>
        <p:spPr>
          <a:xfrm>
            <a:off x="828675" y="6062663"/>
            <a:ext cx="5268913" cy="2416175"/>
          </a:xfrm>
        </p:spPr>
        <p:txBody>
          <a:bodyPr/>
          <a:lstStyle/>
          <a:p>
            <a:r>
              <a:rPr lang="en-US"/>
              <a:t>ones, divide by 9</a:t>
            </a:r>
          </a:p>
        </p:txBody>
      </p:sp>
    </p:spTree>
    <p:extLst>
      <p:ext uri="{BB962C8B-B14F-4D97-AF65-F5344CB8AC3E}">
        <p14:creationId xmlns:p14="http://schemas.microsoft.com/office/powerpoint/2010/main" val="2113138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66EDFD1-63EE-4AD5-A1A4-3DAF8B9F7C6D}" type="slidenum">
              <a:rPr lang="en-US"/>
              <a:pPr/>
              <a:t>23</a:t>
            </a:fld>
            <a:endParaRPr lang="en-US"/>
          </a:p>
        </p:txBody>
      </p:sp>
      <p:sp>
        <p:nvSpPr>
          <p:cNvPr id="103426" name="Rectangle 2"/>
          <p:cNvSpPr>
            <a:spLocks noGrp="1" noRot="1" noChangeAspect="1" noChangeArrowheads="1" noTextEdit="1"/>
          </p:cNvSpPr>
          <p:nvPr>
            <p:ph type="sldImg"/>
          </p:nvPr>
        </p:nvSpPr>
        <p:spPr>
          <a:xfrm>
            <a:off x="-201613" y="382588"/>
            <a:ext cx="7267576" cy="5449887"/>
          </a:xfrm>
          <a:ln/>
        </p:spPr>
      </p:sp>
      <p:sp>
        <p:nvSpPr>
          <p:cNvPr id="103427" name="Rectangle 3"/>
          <p:cNvSpPr>
            <a:spLocks noGrp="1" noChangeArrowheads="1"/>
          </p:cNvSpPr>
          <p:nvPr>
            <p:ph type="body" idx="1"/>
          </p:nvPr>
        </p:nvSpPr>
        <p:spPr>
          <a:xfrm>
            <a:off x="828675" y="6062663"/>
            <a:ext cx="5268913" cy="2416175"/>
          </a:xfrm>
        </p:spPr>
        <p:txBody>
          <a:bodyPr/>
          <a:lstStyle/>
          <a:p>
            <a:r>
              <a:rPr lang="en-US"/>
              <a:t>ones, divide by 9</a:t>
            </a:r>
          </a:p>
        </p:txBody>
      </p:sp>
    </p:spTree>
    <p:extLst>
      <p:ext uri="{BB962C8B-B14F-4D97-AF65-F5344CB8AC3E}">
        <p14:creationId xmlns:p14="http://schemas.microsoft.com/office/powerpoint/2010/main" val="2657862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D51D33-70A9-4CDB-8373-D3192DDDB789}" type="slidenum">
              <a:rPr lang="en-US"/>
              <a:pPr/>
              <a:t>24</a:t>
            </a:fld>
            <a:endParaRPr lang="en-US"/>
          </a:p>
        </p:txBody>
      </p:sp>
      <p:sp>
        <p:nvSpPr>
          <p:cNvPr id="105474" name="Rectangle 2"/>
          <p:cNvSpPr>
            <a:spLocks noGrp="1" noRot="1" noChangeAspect="1" noChangeArrowheads="1" noTextEdit="1"/>
          </p:cNvSpPr>
          <p:nvPr>
            <p:ph type="sldImg"/>
          </p:nvPr>
        </p:nvSpPr>
        <p:spPr>
          <a:xfrm>
            <a:off x="-201613" y="382588"/>
            <a:ext cx="7267576" cy="5449887"/>
          </a:xfrm>
          <a:ln/>
        </p:spPr>
      </p:sp>
      <p:sp>
        <p:nvSpPr>
          <p:cNvPr id="105475" name="Rectangle 3"/>
          <p:cNvSpPr>
            <a:spLocks noGrp="1" noChangeArrowheads="1"/>
          </p:cNvSpPr>
          <p:nvPr>
            <p:ph type="body" idx="1"/>
          </p:nvPr>
        </p:nvSpPr>
        <p:spPr>
          <a:xfrm>
            <a:off x="828675" y="6062663"/>
            <a:ext cx="5268913" cy="2416175"/>
          </a:xfrm>
        </p:spPr>
        <p:txBody>
          <a:bodyPr/>
          <a:lstStyle/>
          <a:p>
            <a:r>
              <a:rPr lang="en-US"/>
              <a:t>ones, divide by 9</a:t>
            </a:r>
          </a:p>
        </p:txBody>
      </p:sp>
    </p:spTree>
    <p:extLst>
      <p:ext uri="{BB962C8B-B14F-4D97-AF65-F5344CB8AC3E}">
        <p14:creationId xmlns:p14="http://schemas.microsoft.com/office/powerpoint/2010/main" val="3586800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6034B3-44F4-4C34-8AB8-15DB7D1D44FD}" type="slidenum">
              <a:rPr lang="en-US"/>
              <a:pPr/>
              <a:t>25</a:t>
            </a:fld>
            <a:endParaRPr lang="en-US"/>
          </a:p>
        </p:txBody>
      </p:sp>
      <p:sp>
        <p:nvSpPr>
          <p:cNvPr id="107522" name="Rectangle 2"/>
          <p:cNvSpPr>
            <a:spLocks noGrp="1" noRot="1" noChangeAspect="1" noChangeArrowheads="1" noTextEdit="1"/>
          </p:cNvSpPr>
          <p:nvPr>
            <p:ph type="sldImg"/>
          </p:nvPr>
        </p:nvSpPr>
        <p:spPr>
          <a:xfrm>
            <a:off x="-201613" y="382588"/>
            <a:ext cx="7267576" cy="5449887"/>
          </a:xfrm>
          <a:ln/>
        </p:spPr>
      </p:sp>
      <p:sp>
        <p:nvSpPr>
          <p:cNvPr id="107523" name="Rectangle 3"/>
          <p:cNvSpPr>
            <a:spLocks noGrp="1" noChangeArrowheads="1"/>
          </p:cNvSpPr>
          <p:nvPr>
            <p:ph type="body" idx="1"/>
          </p:nvPr>
        </p:nvSpPr>
        <p:spPr>
          <a:xfrm>
            <a:off x="828675" y="6062663"/>
            <a:ext cx="5268913" cy="2416175"/>
          </a:xfrm>
        </p:spPr>
        <p:txBody>
          <a:bodyPr/>
          <a:lstStyle/>
          <a:p>
            <a:r>
              <a:rPr lang="en-US"/>
              <a:t>ones, divide by 9</a:t>
            </a:r>
          </a:p>
        </p:txBody>
      </p:sp>
    </p:spTree>
    <p:extLst>
      <p:ext uri="{BB962C8B-B14F-4D97-AF65-F5344CB8AC3E}">
        <p14:creationId xmlns:p14="http://schemas.microsoft.com/office/powerpoint/2010/main" val="1164393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r>
              <a:rPr lang="tr-TR" dirty="0" err="1" smtClean="0"/>
              <a:t>Outlying</a:t>
            </a:r>
            <a:r>
              <a:rPr lang="tr-TR" dirty="0" smtClean="0"/>
              <a:t>:merkezden uzak</a:t>
            </a:r>
            <a:endParaRPr lang="tr-TR" dirty="0"/>
          </a:p>
        </p:txBody>
      </p:sp>
      <p:sp>
        <p:nvSpPr>
          <p:cNvPr id="4" name="3 Slayt Numarası Yer Tutucusu"/>
          <p:cNvSpPr>
            <a:spLocks noGrp="1"/>
          </p:cNvSpPr>
          <p:nvPr>
            <p:ph type="sldNum" sz="quarter" idx="10"/>
          </p:nvPr>
        </p:nvSpPr>
        <p:spPr/>
        <p:txBody>
          <a:bodyPr/>
          <a:lstStyle/>
          <a:p>
            <a:fld id="{C543C0E7-0796-4F7D-9815-E80D4687F00E}" type="slidenum">
              <a:rPr lang="en-US" smtClean="0"/>
              <a:pPr/>
              <a:t>30</a:t>
            </a:fld>
            <a:endParaRPr lang="en-US" dirty="0"/>
          </a:p>
        </p:txBody>
      </p:sp>
    </p:spTree>
    <p:extLst>
      <p:ext uri="{BB962C8B-B14F-4D97-AF65-F5344CB8AC3E}">
        <p14:creationId xmlns:p14="http://schemas.microsoft.com/office/powerpoint/2010/main" val="1854934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r>
              <a:rPr lang="tr-TR" dirty="0" err="1" smtClean="0"/>
              <a:t>Bump</a:t>
            </a:r>
            <a:r>
              <a:rPr lang="tr-TR" dirty="0" smtClean="0"/>
              <a:t>:tümsek</a:t>
            </a:r>
            <a:endParaRPr lang="tr-TR" dirty="0"/>
          </a:p>
        </p:txBody>
      </p:sp>
      <p:sp>
        <p:nvSpPr>
          <p:cNvPr id="4" name="3 Slayt Numarası Yer Tutucusu"/>
          <p:cNvSpPr>
            <a:spLocks noGrp="1"/>
          </p:cNvSpPr>
          <p:nvPr>
            <p:ph type="sldNum" sz="quarter" idx="10"/>
          </p:nvPr>
        </p:nvSpPr>
        <p:spPr/>
        <p:txBody>
          <a:bodyPr/>
          <a:lstStyle/>
          <a:p>
            <a:fld id="{C543C0E7-0796-4F7D-9815-E80D4687F00E}" type="slidenum">
              <a:rPr lang="en-US" smtClean="0"/>
              <a:pPr/>
              <a:t>48</a:t>
            </a:fld>
            <a:endParaRPr lang="en-US" dirty="0"/>
          </a:p>
        </p:txBody>
      </p:sp>
    </p:spTree>
    <p:extLst>
      <p:ext uri="{BB962C8B-B14F-4D97-AF65-F5344CB8AC3E}">
        <p14:creationId xmlns:p14="http://schemas.microsoft.com/office/powerpoint/2010/main" val="3269372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bg>
      <p:bgRef idx="1002">
        <a:schemeClr val="bg2"/>
      </p:bgRef>
    </p:bg>
    <p:spTree>
      <p:nvGrpSpPr>
        <p:cNvPr id="1" name=""/>
        <p:cNvGrpSpPr/>
        <p:nvPr/>
      </p:nvGrpSpPr>
      <p:grpSpPr>
        <a:xfrm>
          <a:off x="0" y="0"/>
          <a:ext cx="0" cy="0"/>
          <a:chOff x="0" y="0"/>
          <a:chExt cx="0" cy="0"/>
        </a:xfrm>
      </p:grpSpPr>
      <p:sp>
        <p:nvSpPr>
          <p:cNvPr id="7" name="6 Serbest Form"/>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dirty="0"/>
          </a:p>
        </p:txBody>
      </p:sp>
      <p:sp>
        <p:nvSpPr>
          <p:cNvPr id="8" name="7 Serbest Form"/>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dirty="0"/>
          </a:p>
        </p:txBody>
      </p:sp>
      <p:sp>
        <p:nvSpPr>
          <p:cNvPr id="9" name="8 Başlık"/>
          <p:cNvSpPr>
            <a:spLocks noGrp="1"/>
          </p:cNvSpPr>
          <p:nvPr>
            <p:ph type="ctrTitle"/>
          </p:nvPr>
        </p:nvSpPr>
        <p:spPr>
          <a:xfrm>
            <a:off x="429064" y="3337560"/>
            <a:ext cx="6480048"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tr-TR" smtClean="0"/>
              <a:t>Asıl başlık stili için tıklatın</a:t>
            </a:r>
            <a:endParaRPr kumimoji="0" lang="en-US"/>
          </a:p>
        </p:txBody>
      </p:sp>
      <p:sp>
        <p:nvSpPr>
          <p:cNvPr id="17" name="16 Alt Başlık"/>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tr-TR" smtClean="0"/>
              <a:t>Asıl alt başlık stilini düzenlemek için tıklatın</a:t>
            </a:r>
            <a:endParaRPr kumimoji="0" lang="en-US"/>
          </a:p>
        </p:txBody>
      </p:sp>
      <p:sp>
        <p:nvSpPr>
          <p:cNvPr id="30" name="29 Veri Yer Tutucusu"/>
          <p:cNvSpPr>
            <a:spLocks noGrp="1"/>
          </p:cNvSpPr>
          <p:nvPr>
            <p:ph type="dt" sz="half" idx="10"/>
          </p:nvPr>
        </p:nvSpPr>
        <p:spPr/>
        <p:txBody>
          <a:bodyPr/>
          <a:lstStyle/>
          <a:p>
            <a:fld id="{0D07062A-9D45-4FB3-B74D-D1C35A86F7D4}" type="datetime1">
              <a:rPr lang="tr-TR" smtClean="0"/>
              <a:pPr/>
              <a:t>21.3.2021</a:t>
            </a:fld>
            <a:endParaRPr lang="en-US" dirty="0"/>
          </a:p>
        </p:txBody>
      </p:sp>
      <p:sp>
        <p:nvSpPr>
          <p:cNvPr id="19" name="18 Altbilgi Yer Tutucusu"/>
          <p:cNvSpPr>
            <a:spLocks noGrp="1"/>
          </p:cNvSpPr>
          <p:nvPr>
            <p:ph type="ftr" sz="quarter" idx="11"/>
          </p:nvPr>
        </p:nvSpPr>
        <p:spPr/>
        <p:txBody>
          <a:bodyPr/>
          <a:lstStyle/>
          <a:p>
            <a:r>
              <a:rPr lang="en-US" smtClean="0"/>
              <a:t>SAÜ Bilgisayar Mühendisliği </a:t>
            </a:r>
            <a:endParaRPr lang="en-US" dirty="0"/>
          </a:p>
        </p:txBody>
      </p:sp>
      <p:sp>
        <p:nvSpPr>
          <p:cNvPr id="27" name="26 Slayt Numarası Yer Tutucusu"/>
          <p:cNvSpPr>
            <a:spLocks noGrp="1"/>
          </p:cNvSpPr>
          <p:nvPr>
            <p:ph type="sldNum" sz="quarter" idx="12"/>
          </p:nvPr>
        </p:nvSpPr>
        <p:spPr/>
        <p:txBody>
          <a:bodyPr/>
          <a:lstStyle/>
          <a:p>
            <a:fld id="{583A5473-B7E2-4064-90C8-8CDD97F93B60}"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kumimoji="0" lang="tr-TR" smtClean="0"/>
              <a:t>Asıl başlık stili için tıklatın</a:t>
            </a:r>
            <a:endParaRPr kumimoji="0" lang="en-US"/>
          </a:p>
        </p:txBody>
      </p:sp>
      <p:sp>
        <p:nvSpPr>
          <p:cNvPr id="3" name="2 Dikey Metin Yer Tutucusu"/>
          <p:cNvSpPr>
            <a:spLocks noGrp="1"/>
          </p:cNvSpPr>
          <p:nvPr>
            <p:ph type="body" orient="vert" idx="1"/>
          </p:nvPr>
        </p:nvSpPr>
        <p:spPr/>
        <p:txBody>
          <a:bodyPr vert="eaVert"/>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4" name="3 Veri Yer Tutucusu"/>
          <p:cNvSpPr>
            <a:spLocks noGrp="1"/>
          </p:cNvSpPr>
          <p:nvPr>
            <p:ph type="dt" sz="half" idx="10"/>
          </p:nvPr>
        </p:nvSpPr>
        <p:spPr/>
        <p:txBody>
          <a:bodyPr/>
          <a:lstStyle/>
          <a:p>
            <a:fld id="{27BAE513-B3FB-4663-9A80-65553B90B48F}" type="datetime1">
              <a:rPr lang="tr-TR" smtClean="0"/>
              <a:pPr/>
              <a:t>21.3.2021</a:t>
            </a:fld>
            <a:endParaRPr lang="en-US" dirty="0"/>
          </a:p>
        </p:txBody>
      </p:sp>
      <p:sp>
        <p:nvSpPr>
          <p:cNvPr id="5" name="4 Altbilgi Yer Tutucusu"/>
          <p:cNvSpPr>
            <a:spLocks noGrp="1"/>
          </p:cNvSpPr>
          <p:nvPr>
            <p:ph type="ftr" sz="quarter" idx="11"/>
          </p:nvPr>
        </p:nvSpPr>
        <p:spPr/>
        <p:txBody>
          <a:bodyPr/>
          <a:lstStyle/>
          <a:p>
            <a:r>
              <a:rPr lang="en-US" smtClean="0"/>
              <a:t>SAÜ Bilgisayar Mühendisliği </a:t>
            </a:r>
            <a:endParaRPr lang="en-US" dirty="0"/>
          </a:p>
        </p:txBody>
      </p:sp>
      <p:sp>
        <p:nvSpPr>
          <p:cNvPr id="6" name="5 Slayt Numarası Yer Tutucusu"/>
          <p:cNvSpPr>
            <a:spLocks noGrp="1"/>
          </p:cNvSpPr>
          <p:nvPr>
            <p:ph type="sldNum" sz="quarter" idx="12"/>
          </p:nvPr>
        </p:nvSpPr>
        <p:spPr/>
        <p:txBody>
          <a:bodyPr/>
          <a:lstStyle/>
          <a:p>
            <a:fld id="{583A5473-B7E2-4064-90C8-8CDD97F93B60}"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1 Dikey Başlık"/>
          <p:cNvSpPr>
            <a:spLocks noGrp="1"/>
          </p:cNvSpPr>
          <p:nvPr>
            <p:ph type="title" orient="vert"/>
          </p:nvPr>
        </p:nvSpPr>
        <p:spPr>
          <a:xfrm>
            <a:off x="6629400" y="274638"/>
            <a:ext cx="2057400" cy="5851525"/>
          </a:xfrm>
        </p:spPr>
        <p:txBody>
          <a:bodyPr vert="eaVert"/>
          <a:lstStyle/>
          <a:p>
            <a:r>
              <a:rPr kumimoji="0" lang="tr-TR" smtClean="0"/>
              <a:t>Asıl başlık stili için tıklatın</a:t>
            </a:r>
            <a:endParaRPr kumimoji="0" lang="en-US"/>
          </a:p>
        </p:txBody>
      </p:sp>
      <p:sp>
        <p:nvSpPr>
          <p:cNvPr id="3" name="2 Dikey Metin Yer Tutucusu"/>
          <p:cNvSpPr>
            <a:spLocks noGrp="1"/>
          </p:cNvSpPr>
          <p:nvPr>
            <p:ph type="body" orient="vert" idx="1"/>
          </p:nvPr>
        </p:nvSpPr>
        <p:spPr>
          <a:xfrm>
            <a:off x="457200" y="274638"/>
            <a:ext cx="6019800" cy="5851525"/>
          </a:xfrm>
        </p:spPr>
        <p:txBody>
          <a:bodyPr vert="eaVert"/>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4" name="3 Veri Yer Tutucusu"/>
          <p:cNvSpPr>
            <a:spLocks noGrp="1"/>
          </p:cNvSpPr>
          <p:nvPr>
            <p:ph type="dt" sz="half" idx="10"/>
          </p:nvPr>
        </p:nvSpPr>
        <p:spPr/>
        <p:txBody>
          <a:bodyPr/>
          <a:lstStyle/>
          <a:p>
            <a:fld id="{6E1ED9DC-616A-49DC-8DE2-E8AE5BD72235}" type="datetime1">
              <a:rPr lang="tr-TR" smtClean="0"/>
              <a:pPr/>
              <a:t>21.3.2021</a:t>
            </a:fld>
            <a:endParaRPr lang="en-US" dirty="0"/>
          </a:p>
        </p:txBody>
      </p:sp>
      <p:sp>
        <p:nvSpPr>
          <p:cNvPr id="5" name="4 Altbilgi Yer Tutucusu"/>
          <p:cNvSpPr>
            <a:spLocks noGrp="1"/>
          </p:cNvSpPr>
          <p:nvPr>
            <p:ph type="ftr" sz="quarter" idx="11"/>
          </p:nvPr>
        </p:nvSpPr>
        <p:spPr/>
        <p:txBody>
          <a:bodyPr/>
          <a:lstStyle/>
          <a:p>
            <a:r>
              <a:rPr lang="en-US" smtClean="0"/>
              <a:t>SAÜ Bilgisayar Mühendisliği </a:t>
            </a:r>
            <a:endParaRPr lang="en-US" dirty="0"/>
          </a:p>
        </p:txBody>
      </p:sp>
      <p:sp>
        <p:nvSpPr>
          <p:cNvPr id="6" name="5 Slayt Numarası Yer Tutucusu"/>
          <p:cNvSpPr>
            <a:spLocks noGrp="1"/>
          </p:cNvSpPr>
          <p:nvPr>
            <p:ph type="sldNum" sz="quarter" idx="12"/>
          </p:nvPr>
        </p:nvSpPr>
        <p:spPr/>
        <p:txBody>
          <a:bodyPr/>
          <a:lstStyle/>
          <a:p>
            <a:fld id="{583A5473-B7E2-4064-90C8-8CDD97F93B60}"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Başlık ve Tablo">
    <p:spTree>
      <p:nvGrpSpPr>
        <p:cNvPr id="1" name=""/>
        <p:cNvGrpSpPr/>
        <p:nvPr/>
      </p:nvGrpSpPr>
      <p:grpSpPr>
        <a:xfrm>
          <a:off x="0" y="0"/>
          <a:ext cx="0" cy="0"/>
          <a:chOff x="0" y="0"/>
          <a:chExt cx="0" cy="0"/>
        </a:xfrm>
      </p:grpSpPr>
      <p:sp>
        <p:nvSpPr>
          <p:cNvPr id="2" name="1 Başlık"/>
          <p:cNvSpPr>
            <a:spLocks noGrp="1"/>
          </p:cNvSpPr>
          <p:nvPr>
            <p:ph type="title"/>
          </p:nvPr>
        </p:nvSpPr>
        <p:spPr>
          <a:xfrm>
            <a:off x="457200" y="277813"/>
            <a:ext cx="8229600" cy="1139825"/>
          </a:xfrm>
        </p:spPr>
        <p:txBody>
          <a:bodyPr/>
          <a:lstStyle/>
          <a:p>
            <a:r>
              <a:rPr lang="tr-TR" smtClean="0"/>
              <a:t>Asıl başlık stili için tıklatın</a:t>
            </a:r>
            <a:endParaRPr lang="tr-TR"/>
          </a:p>
        </p:txBody>
      </p:sp>
      <p:sp>
        <p:nvSpPr>
          <p:cNvPr id="3" name="2 Tablo Yer Tutucusu"/>
          <p:cNvSpPr>
            <a:spLocks noGrp="1"/>
          </p:cNvSpPr>
          <p:nvPr>
            <p:ph type="tbl" idx="1"/>
          </p:nvPr>
        </p:nvSpPr>
        <p:spPr>
          <a:xfrm>
            <a:off x="457200" y="1600200"/>
            <a:ext cx="8229600" cy="4530725"/>
          </a:xfrm>
        </p:spPr>
        <p:txBody>
          <a:bodyPr/>
          <a:lstStyle/>
          <a:p>
            <a:endParaRPr lang="tr-TR"/>
          </a:p>
        </p:txBody>
      </p:sp>
      <p:sp>
        <p:nvSpPr>
          <p:cNvPr id="4" name="3 Veri Yer Tutucusu"/>
          <p:cNvSpPr>
            <a:spLocks noGrp="1"/>
          </p:cNvSpPr>
          <p:nvPr>
            <p:ph type="dt" sz="half" idx="10"/>
          </p:nvPr>
        </p:nvSpPr>
        <p:spPr>
          <a:xfrm>
            <a:off x="457200" y="6243638"/>
            <a:ext cx="2133600" cy="457200"/>
          </a:xfrm>
        </p:spPr>
        <p:txBody>
          <a:bodyPr/>
          <a:lstStyle>
            <a:lvl1pPr>
              <a:defRPr/>
            </a:lvl1pPr>
          </a:lstStyle>
          <a:p>
            <a:fld id="{6C7927FB-F15D-41A7-98C6-43BC5C4C6C98}" type="datetime1">
              <a:rPr lang="tr-TR" smtClean="0"/>
              <a:pPr/>
              <a:t>21.3.2021</a:t>
            </a:fld>
            <a:endParaRPr lang="en-US"/>
          </a:p>
        </p:txBody>
      </p:sp>
      <p:sp>
        <p:nvSpPr>
          <p:cNvPr id="5" name="4 Altbilgi Yer Tutucusu"/>
          <p:cNvSpPr>
            <a:spLocks noGrp="1"/>
          </p:cNvSpPr>
          <p:nvPr>
            <p:ph type="ftr" sz="quarter" idx="11"/>
          </p:nvPr>
        </p:nvSpPr>
        <p:spPr>
          <a:xfrm>
            <a:off x="3124200" y="6248400"/>
            <a:ext cx="2895600" cy="457200"/>
          </a:xfrm>
        </p:spPr>
        <p:txBody>
          <a:bodyPr/>
          <a:lstStyle>
            <a:lvl1pPr>
              <a:defRPr/>
            </a:lvl1pPr>
          </a:lstStyle>
          <a:p>
            <a:r>
              <a:rPr lang="en-US" smtClean="0"/>
              <a:t>SAÜ Bilgisayar Mühendisliği </a:t>
            </a:r>
            <a:endParaRPr lang="en-US"/>
          </a:p>
        </p:txBody>
      </p:sp>
      <p:sp>
        <p:nvSpPr>
          <p:cNvPr id="6" name="5 Slayt Numarası Yer Tutucusu"/>
          <p:cNvSpPr>
            <a:spLocks noGrp="1"/>
          </p:cNvSpPr>
          <p:nvPr>
            <p:ph type="sldNum" sz="quarter" idx="12"/>
          </p:nvPr>
        </p:nvSpPr>
        <p:spPr>
          <a:xfrm>
            <a:off x="6553200" y="6243638"/>
            <a:ext cx="2133600" cy="457200"/>
          </a:xfrm>
        </p:spPr>
        <p:txBody>
          <a:bodyPr/>
          <a:lstStyle>
            <a:lvl1pPr>
              <a:defRPr/>
            </a:lvl1pPr>
          </a:lstStyle>
          <a:p>
            <a:fld id="{FB5CE052-C212-4DCA-9E91-8225F5AF36C8}"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lvl1pPr algn="l">
              <a:defRPr/>
            </a:lvl1pPr>
          </a:lstStyle>
          <a:p>
            <a:r>
              <a:rPr kumimoji="0" lang="tr-TR" smtClean="0"/>
              <a:t>Asıl başlık stili için tıklatın</a:t>
            </a:r>
            <a:endParaRPr kumimoji="0" lang="en-US"/>
          </a:p>
        </p:txBody>
      </p:sp>
      <p:sp>
        <p:nvSpPr>
          <p:cNvPr id="3" name="2 İçerik Yer Tutucusu"/>
          <p:cNvSpPr>
            <a:spLocks noGrp="1"/>
          </p:cNvSpPr>
          <p:nvPr>
            <p:ph idx="1"/>
          </p:nvPr>
        </p:nvSpPr>
        <p:spPr/>
        <p:txBody>
          <a:body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4" name="3 Veri Yer Tutucusu"/>
          <p:cNvSpPr>
            <a:spLocks noGrp="1"/>
          </p:cNvSpPr>
          <p:nvPr>
            <p:ph type="dt" sz="half" idx="10"/>
          </p:nvPr>
        </p:nvSpPr>
        <p:spPr/>
        <p:txBody>
          <a:bodyPr/>
          <a:lstStyle/>
          <a:p>
            <a:fld id="{AF374832-1200-49C9-8BA4-9635FEAD96F8}" type="datetime1">
              <a:rPr lang="tr-TR" smtClean="0"/>
              <a:pPr/>
              <a:t>21.3.2021</a:t>
            </a:fld>
            <a:endParaRPr lang="en-US" dirty="0"/>
          </a:p>
        </p:txBody>
      </p:sp>
      <p:sp>
        <p:nvSpPr>
          <p:cNvPr id="5" name="4 Altbilgi Yer Tutucusu"/>
          <p:cNvSpPr>
            <a:spLocks noGrp="1"/>
          </p:cNvSpPr>
          <p:nvPr>
            <p:ph type="ftr" sz="quarter" idx="11"/>
          </p:nvPr>
        </p:nvSpPr>
        <p:spPr/>
        <p:txBody>
          <a:bodyPr/>
          <a:lstStyle/>
          <a:p>
            <a:r>
              <a:rPr lang="en-US" smtClean="0"/>
              <a:t>SAÜ Bilgisayar Mühendisliği </a:t>
            </a:r>
            <a:endParaRPr lang="en-US" dirty="0"/>
          </a:p>
        </p:txBody>
      </p:sp>
      <p:sp>
        <p:nvSpPr>
          <p:cNvPr id="6" name="5 Slayt Numarası Yer Tutucusu"/>
          <p:cNvSpPr>
            <a:spLocks noGrp="1"/>
          </p:cNvSpPr>
          <p:nvPr>
            <p:ph type="sldNum" sz="quarter" idx="12"/>
          </p:nvPr>
        </p:nvSpPr>
        <p:spPr/>
        <p:txBody>
          <a:bodyPr/>
          <a:lstStyle/>
          <a:p>
            <a:fld id="{583A5473-B7E2-4064-90C8-8CDD97F93B60}"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bilgisi">
    <p:bg>
      <p:bgRef idx="1002">
        <a:schemeClr val="bg2"/>
      </p:bgRef>
    </p:bg>
    <p:spTree>
      <p:nvGrpSpPr>
        <p:cNvPr id="1" name=""/>
        <p:cNvGrpSpPr/>
        <p:nvPr/>
      </p:nvGrpSpPr>
      <p:grpSpPr>
        <a:xfrm>
          <a:off x="0" y="0"/>
          <a:ext cx="0" cy="0"/>
          <a:chOff x="0" y="0"/>
          <a:chExt cx="0" cy="0"/>
        </a:xfrm>
      </p:grpSpPr>
      <p:sp>
        <p:nvSpPr>
          <p:cNvPr id="7" name="6 Serbest Form"/>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dirty="0"/>
          </a:p>
        </p:txBody>
      </p:sp>
      <p:sp>
        <p:nvSpPr>
          <p:cNvPr id="9" name="8 Serbest Form"/>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dirty="0"/>
          </a:p>
        </p:txBody>
      </p:sp>
      <p:sp>
        <p:nvSpPr>
          <p:cNvPr id="2" name="1 Başlık"/>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tr-TR" smtClean="0"/>
              <a:t>Asıl başlık stili için tıklatın</a:t>
            </a:r>
            <a:endParaRPr kumimoji="0" lang="en-US"/>
          </a:p>
        </p:txBody>
      </p:sp>
      <p:sp>
        <p:nvSpPr>
          <p:cNvPr id="3" name="2 Metin Yer Tutucusu"/>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tr-TR" smtClean="0"/>
              <a:t>Asıl metin stillerini düzenlemek için tıklatın</a:t>
            </a:r>
          </a:p>
        </p:txBody>
      </p:sp>
      <p:sp>
        <p:nvSpPr>
          <p:cNvPr id="4" name="3 Veri Yer Tutucusu"/>
          <p:cNvSpPr>
            <a:spLocks noGrp="1"/>
          </p:cNvSpPr>
          <p:nvPr>
            <p:ph type="dt" sz="half" idx="10"/>
          </p:nvPr>
        </p:nvSpPr>
        <p:spPr/>
        <p:txBody>
          <a:bodyPr/>
          <a:lstStyle/>
          <a:p>
            <a:fld id="{821C484B-2FDF-41D0-ABEF-D1E08D2A9ADB}" type="datetime1">
              <a:rPr lang="tr-TR" smtClean="0"/>
              <a:pPr/>
              <a:t>21.3.2021</a:t>
            </a:fld>
            <a:endParaRPr lang="en-US" dirty="0"/>
          </a:p>
        </p:txBody>
      </p:sp>
      <p:sp>
        <p:nvSpPr>
          <p:cNvPr id="5" name="4 Altbilgi Yer Tutucusu"/>
          <p:cNvSpPr>
            <a:spLocks noGrp="1"/>
          </p:cNvSpPr>
          <p:nvPr>
            <p:ph type="ftr" sz="quarter" idx="11"/>
          </p:nvPr>
        </p:nvSpPr>
        <p:spPr/>
        <p:txBody>
          <a:bodyPr/>
          <a:lstStyle/>
          <a:p>
            <a:r>
              <a:rPr lang="en-US" smtClean="0"/>
              <a:t>SAÜ Bilgisayar Mühendisliği </a:t>
            </a:r>
            <a:endParaRPr lang="en-US" dirty="0"/>
          </a:p>
        </p:txBody>
      </p:sp>
      <p:sp>
        <p:nvSpPr>
          <p:cNvPr id="6" name="5 Slayt Numarası Yer Tutucusu"/>
          <p:cNvSpPr>
            <a:spLocks noGrp="1"/>
          </p:cNvSpPr>
          <p:nvPr>
            <p:ph type="sldNum" sz="quarter" idx="12"/>
          </p:nvPr>
        </p:nvSpPr>
        <p:spPr/>
        <p:txBody>
          <a:bodyPr/>
          <a:lstStyle/>
          <a:p>
            <a:fld id="{583A5473-B7E2-4064-90C8-8CDD97F93B60}"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1 Başlık"/>
          <p:cNvSpPr>
            <a:spLocks noGrp="1"/>
          </p:cNvSpPr>
          <p:nvPr>
            <p:ph type="title"/>
          </p:nvPr>
        </p:nvSpPr>
        <p:spPr>
          <a:xfrm>
            <a:off x="457200" y="274638"/>
            <a:ext cx="7467600" cy="1143000"/>
          </a:xfrm>
        </p:spPr>
        <p:txBody>
          <a:bodyPr/>
          <a:lstStyle/>
          <a:p>
            <a:r>
              <a:rPr kumimoji="0" lang="tr-TR" smtClean="0"/>
              <a:t>Asıl başlık stili için tıklatın</a:t>
            </a:r>
            <a:endParaRPr kumimoji="0" lang="en-US"/>
          </a:p>
        </p:txBody>
      </p:sp>
      <p:sp>
        <p:nvSpPr>
          <p:cNvPr id="3" name="2 İçerik Yer Tutucusu"/>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4" name="3 İçerik Yer Tutucusu"/>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5" name="4 Veri Yer Tutucusu"/>
          <p:cNvSpPr>
            <a:spLocks noGrp="1"/>
          </p:cNvSpPr>
          <p:nvPr>
            <p:ph type="dt" sz="half" idx="10"/>
          </p:nvPr>
        </p:nvSpPr>
        <p:spPr/>
        <p:txBody>
          <a:bodyPr/>
          <a:lstStyle/>
          <a:p>
            <a:fld id="{8C274057-5D51-4739-8FDF-509E1440CCDE}" type="datetime1">
              <a:rPr lang="tr-TR" smtClean="0"/>
              <a:pPr/>
              <a:t>21.3.2021</a:t>
            </a:fld>
            <a:endParaRPr lang="en-US" dirty="0"/>
          </a:p>
        </p:txBody>
      </p:sp>
      <p:sp>
        <p:nvSpPr>
          <p:cNvPr id="6" name="5 Altbilgi Yer Tutucusu"/>
          <p:cNvSpPr>
            <a:spLocks noGrp="1"/>
          </p:cNvSpPr>
          <p:nvPr>
            <p:ph type="ftr" sz="quarter" idx="11"/>
          </p:nvPr>
        </p:nvSpPr>
        <p:spPr/>
        <p:txBody>
          <a:bodyPr/>
          <a:lstStyle/>
          <a:p>
            <a:r>
              <a:rPr lang="en-US" smtClean="0"/>
              <a:t>SAÜ Bilgisayar Mühendisliği </a:t>
            </a:r>
            <a:endParaRPr lang="en-US" dirty="0"/>
          </a:p>
        </p:txBody>
      </p:sp>
      <p:sp>
        <p:nvSpPr>
          <p:cNvPr id="7" name="6 Slayt Numarası Yer Tutucusu"/>
          <p:cNvSpPr>
            <a:spLocks noGrp="1"/>
          </p:cNvSpPr>
          <p:nvPr>
            <p:ph type="sldNum" sz="quarter" idx="12"/>
          </p:nvPr>
        </p:nvSpPr>
        <p:spPr/>
        <p:txBody>
          <a:bodyPr/>
          <a:lstStyle/>
          <a:p>
            <a:fld id="{583A5473-B7E2-4064-90C8-8CDD97F93B60}"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Karşılaştırma">
    <p:spTree>
      <p:nvGrpSpPr>
        <p:cNvPr id="1" name=""/>
        <p:cNvGrpSpPr/>
        <p:nvPr/>
      </p:nvGrpSpPr>
      <p:grpSpPr>
        <a:xfrm>
          <a:off x="0" y="0"/>
          <a:ext cx="0" cy="0"/>
          <a:chOff x="0" y="0"/>
          <a:chExt cx="0" cy="0"/>
        </a:xfrm>
      </p:grpSpPr>
      <p:sp>
        <p:nvSpPr>
          <p:cNvPr id="2" name="1 Başlık"/>
          <p:cNvSpPr>
            <a:spLocks noGrp="1"/>
          </p:cNvSpPr>
          <p:nvPr>
            <p:ph type="title"/>
          </p:nvPr>
        </p:nvSpPr>
        <p:spPr>
          <a:xfrm>
            <a:off x="457200" y="273050"/>
            <a:ext cx="8229600" cy="1143000"/>
          </a:xfrm>
        </p:spPr>
        <p:txBody>
          <a:bodyPr anchor="ctr"/>
          <a:lstStyle>
            <a:lvl1pPr>
              <a:defRPr/>
            </a:lvl1pPr>
          </a:lstStyle>
          <a:p>
            <a:r>
              <a:rPr kumimoji="0" lang="tr-TR" smtClean="0"/>
              <a:t>Asıl başlık stili için tıklatın</a:t>
            </a:r>
            <a:endParaRPr kumimoji="0" lang="en-US"/>
          </a:p>
        </p:txBody>
      </p:sp>
      <p:sp>
        <p:nvSpPr>
          <p:cNvPr id="3" name="2 Metin Yer Tutucusu"/>
          <p:cNvSpPr>
            <a:spLocks noGrp="1"/>
          </p:cNvSpPr>
          <p:nvPr>
            <p:ph type="body" idx="1"/>
          </p:nvPr>
        </p:nvSpPr>
        <p:spPr>
          <a:xfrm>
            <a:off x="457200" y="5486400"/>
            <a:ext cx="4040188"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tr-TR" smtClean="0"/>
              <a:t>Asıl metin stillerini düzenlemek için tıklatın</a:t>
            </a:r>
          </a:p>
        </p:txBody>
      </p:sp>
      <p:sp>
        <p:nvSpPr>
          <p:cNvPr id="4" name="3 Metin Yer Tutucusu"/>
          <p:cNvSpPr>
            <a:spLocks noGrp="1"/>
          </p:cNvSpPr>
          <p:nvPr>
            <p:ph type="body" sz="half" idx="3"/>
          </p:nvPr>
        </p:nvSpPr>
        <p:spPr>
          <a:xfrm>
            <a:off x="4645025" y="5486400"/>
            <a:ext cx="4041775"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tr-TR" smtClean="0"/>
              <a:t>Asıl metin stillerini düzenlemek için tıklatın</a:t>
            </a:r>
          </a:p>
        </p:txBody>
      </p:sp>
      <p:sp>
        <p:nvSpPr>
          <p:cNvPr id="5" name="4 İçerik Yer Tutucusu"/>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6" name="5 İçerik Yer Tutucusu"/>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7" name="6 Veri Yer Tutucusu"/>
          <p:cNvSpPr>
            <a:spLocks noGrp="1"/>
          </p:cNvSpPr>
          <p:nvPr>
            <p:ph type="dt" sz="half" idx="10"/>
          </p:nvPr>
        </p:nvSpPr>
        <p:spPr/>
        <p:txBody>
          <a:bodyPr/>
          <a:lstStyle/>
          <a:p>
            <a:fld id="{FDAA2138-9F72-4CD6-9FFC-A5B4B7C3720A}" type="datetime1">
              <a:rPr lang="tr-TR" smtClean="0"/>
              <a:pPr/>
              <a:t>21.3.2021</a:t>
            </a:fld>
            <a:endParaRPr lang="en-US" dirty="0"/>
          </a:p>
        </p:txBody>
      </p:sp>
      <p:sp>
        <p:nvSpPr>
          <p:cNvPr id="8" name="7 Altbilgi Yer Tutucusu"/>
          <p:cNvSpPr>
            <a:spLocks noGrp="1"/>
          </p:cNvSpPr>
          <p:nvPr>
            <p:ph type="ftr" sz="quarter" idx="11"/>
          </p:nvPr>
        </p:nvSpPr>
        <p:spPr/>
        <p:txBody>
          <a:bodyPr/>
          <a:lstStyle/>
          <a:p>
            <a:r>
              <a:rPr lang="en-US" smtClean="0"/>
              <a:t>SAÜ Bilgisayar Mühendisliği </a:t>
            </a:r>
            <a:endParaRPr lang="en-US" dirty="0"/>
          </a:p>
        </p:txBody>
      </p:sp>
      <p:sp>
        <p:nvSpPr>
          <p:cNvPr id="9" name="8 Slayt Numarası Yer Tutucusu"/>
          <p:cNvSpPr>
            <a:spLocks noGrp="1"/>
          </p:cNvSpPr>
          <p:nvPr>
            <p:ph type="sldNum" sz="quarter" idx="12"/>
          </p:nvPr>
        </p:nvSpPr>
        <p:spPr/>
        <p:txBody>
          <a:bodyPr/>
          <a:lstStyle/>
          <a:p>
            <a:fld id="{583A5473-B7E2-4064-90C8-8CDD97F93B60}"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1 Başlık"/>
          <p:cNvSpPr>
            <a:spLocks noGrp="1"/>
          </p:cNvSpPr>
          <p:nvPr>
            <p:ph type="title"/>
          </p:nvPr>
        </p:nvSpPr>
        <p:spPr>
          <a:xfrm>
            <a:off x="457200" y="274320"/>
            <a:ext cx="7470648" cy="1143000"/>
          </a:xfrm>
        </p:spPr>
        <p:txBody>
          <a:bodyPr anchor="ctr"/>
          <a:lstStyle>
            <a:lvl1pPr algn="l">
              <a:defRPr sz="4600"/>
            </a:lvl1pPr>
          </a:lstStyle>
          <a:p>
            <a:r>
              <a:rPr kumimoji="0" lang="tr-TR" smtClean="0"/>
              <a:t>Asıl başlık stili için tıklatın</a:t>
            </a:r>
            <a:endParaRPr kumimoji="0" lang="en-US"/>
          </a:p>
        </p:txBody>
      </p:sp>
      <p:sp>
        <p:nvSpPr>
          <p:cNvPr id="7" name="6 Veri Yer Tutucusu"/>
          <p:cNvSpPr>
            <a:spLocks noGrp="1"/>
          </p:cNvSpPr>
          <p:nvPr>
            <p:ph type="dt" sz="half" idx="10"/>
          </p:nvPr>
        </p:nvSpPr>
        <p:spPr/>
        <p:txBody>
          <a:bodyPr/>
          <a:lstStyle/>
          <a:p>
            <a:fld id="{5CC17E67-32F7-4ECF-9C14-DFD0A7A9C15E}" type="datetime1">
              <a:rPr lang="tr-TR" smtClean="0"/>
              <a:pPr/>
              <a:t>21.3.2021</a:t>
            </a:fld>
            <a:endParaRPr lang="en-US" dirty="0"/>
          </a:p>
        </p:txBody>
      </p:sp>
      <p:sp>
        <p:nvSpPr>
          <p:cNvPr id="8" name="7 Slayt Numarası Yer Tutucusu"/>
          <p:cNvSpPr>
            <a:spLocks noGrp="1"/>
          </p:cNvSpPr>
          <p:nvPr>
            <p:ph type="sldNum" sz="quarter" idx="11"/>
          </p:nvPr>
        </p:nvSpPr>
        <p:spPr/>
        <p:txBody>
          <a:bodyPr/>
          <a:lstStyle/>
          <a:p>
            <a:fld id="{583A5473-B7E2-4064-90C8-8CDD97F93B60}" type="slidenum">
              <a:rPr lang="en-US" smtClean="0"/>
              <a:pPr/>
              <a:t>‹#›</a:t>
            </a:fld>
            <a:endParaRPr lang="en-US" dirty="0"/>
          </a:p>
        </p:txBody>
      </p:sp>
      <p:sp>
        <p:nvSpPr>
          <p:cNvPr id="9" name="8 Altbilgi Yer Tutucusu"/>
          <p:cNvSpPr>
            <a:spLocks noGrp="1"/>
          </p:cNvSpPr>
          <p:nvPr>
            <p:ph type="ftr" sz="quarter" idx="12"/>
          </p:nvPr>
        </p:nvSpPr>
        <p:spPr/>
        <p:txBody>
          <a:bodyPr/>
          <a:lstStyle/>
          <a:p>
            <a:r>
              <a:rPr lang="en-US" smtClean="0"/>
              <a:t>SAÜ Bilgisayar Mühendisliği </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1 Veri Yer Tutucusu"/>
          <p:cNvSpPr>
            <a:spLocks noGrp="1"/>
          </p:cNvSpPr>
          <p:nvPr>
            <p:ph type="dt" sz="half" idx="10"/>
          </p:nvPr>
        </p:nvSpPr>
        <p:spPr/>
        <p:txBody>
          <a:bodyPr/>
          <a:lstStyle/>
          <a:p>
            <a:fld id="{D2A407E4-DB79-43B7-8EEE-AEAA32AF0453}" type="datetime1">
              <a:rPr lang="tr-TR" smtClean="0"/>
              <a:pPr/>
              <a:t>21.3.2021</a:t>
            </a:fld>
            <a:endParaRPr lang="en-US" dirty="0"/>
          </a:p>
        </p:txBody>
      </p:sp>
      <p:sp>
        <p:nvSpPr>
          <p:cNvPr id="3" name="2 Altbilgi Yer Tutucusu"/>
          <p:cNvSpPr>
            <a:spLocks noGrp="1"/>
          </p:cNvSpPr>
          <p:nvPr>
            <p:ph type="ftr" sz="quarter" idx="11"/>
          </p:nvPr>
        </p:nvSpPr>
        <p:spPr/>
        <p:txBody>
          <a:bodyPr/>
          <a:lstStyle/>
          <a:p>
            <a:r>
              <a:rPr lang="en-US" smtClean="0"/>
              <a:t>SAÜ Bilgisayar Mühendisliği </a:t>
            </a:r>
            <a:endParaRPr lang="en-US" dirty="0"/>
          </a:p>
        </p:txBody>
      </p:sp>
      <p:sp>
        <p:nvSpPr>
          <p:cNvPr id="4" name="3 Slayt Numarası Yer Tutucusu"/>
          <p:cNvSpPr>
            <a:spLocks noGrp="1"/>
          </p:cNvSpPr>
          <p:nvPr>
            <p:ph type="sldNum" sz="quarter" idx="12"/>
          </p:nvPr>
        </p:nvSpPr>
        <p:spPr/>
        <p:txBody>
          <a:bodyPr/>
          <a:lstStyle/>
          <a:p>
            <a:fld id="{583A5473-B7E2-4064-90C8-8CDD97F93B60}"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1 Başlık"/>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kumimoji="0" lang="tr-TR" smtClean="0"/>
              <a:t>Asıl başlık stili için tıklatın</a:t>
            </a:r>
            <a:endParaRPr kumimoji="0" lang="en-US"/>
          </a:p>
        </p:txBody>
      </p:sp>
      <p:sp>
        <p:nvSpPr>
          <p:cNvPr id="3" name="2 Metin Yer Tutucusu"/>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tr-TR" smtClean="0"/>
              <a:t>Asıl metin stillerini düzenlemek için tıklatın</a:t>
            </a:r>
          </a:p>
        </p:txBody>
      </p:sp>
      <p:sp>
        <p:nvSpPr>
          <p:cNvPr id="4" name="3 İçerik Yer Tutucusu"/>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5" name="4 Veri Yer Tutucusu"/>
          <p:cNvSpPr>
            <a:spLocks noGrp="1"/>
          </p:cNvSpPr>
          <p:nvPr>
            <p:ph type="dt" sz="half" idx="10"/>
          </p:nvPr>
        </p:nvSpPr>
        <p:spPr/>
        <p:txBody>
          <a:bodyPr/>
          <a:lstStyle/>
          <a:p>
            <a:fld id="{B9F219BC-D8AC-46A3-BEDD-FB5AD49B06E6}" type="datetime1">
              <a:rPr lang="tr-TR" smtClean="0"/>
              <a:pPr/>
              <a:t>21.3.2021</a:t>
            </a:fld>
            <a:endParaRPr lang="en-US" dirty="0"/>
          </a:p>
        </p:txBody>
      </p:sp>
      <p:sp>
        <p:nvSpPr>
          <p:cNvPr id="6" name="5 Altbilgi Yer Tutucusu"/>
          <p:cNvSpPr>
            <a:spLocks noGrp="1"/>
          </p:cNvSpPr>
          <p:nvPr>
            <p:ph type="ftr" sz="quarter" idx="11"/>
          </p:nvPr>
        </p:nvSpPr>
        <p:spPr/>
        <p:txBody>
          <a:bodyPr/>
          <a:lstStyle/>
          <a:p>
            <a:r>
              <a:rPr lang="en-US" smtClean="0"/>
              <a:t>SAÜ Bilgisayar Mühendisliği </a:t>
            </a:r>
            <a:endParaRPr lang="en-US" dirty="0"/>
          </a:p>
        </p:txBody>
      </p:sp>
      <p:sp>
        <p:nvSpPr>
          <p:cNvPr id="7" name="6 Slayt Numarası Yer Tutucusu"/>
          <p:cNvSpPr>
            <a:spLocks noGrp="1"/>
          </p:cNvSpPr>
          <p:nvPr>
            <p:ph type="sldNum" sz="quarter" idx="12"/>
          </p:nvPr>
        </p:nvSpPr>
        <p:spPr>
          <a:xfrm>
            <a:off x="8156448" y="6422064"/>
            <a:ext cx="762000" cy="365125"/>
          </a:xfrm>
        </p:spPr>
        <p:txBody>
          <a:bodyPr/>
          <a:lstStyle/>
          <a:p>
            <a:fld id="{583A5473-B7E2-4064-90C8-8CDD97F93B60}"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aşlıklı Resim">
    <p:spTree>
      <p:nvGrpSpPr>
        <p:cNvPr id="1" name=""/>
        <p:cNvGrpSpPr/>
        <p:nvPr/>
      </p:nvGrpSpPr>
      <p:grpSpPr>
        <a:xfrm>
          <a:off x="0" y="0"/>
          <a:ext cx="0" cy="0"/>
          <a:chOff x="0" y="0"/>
          <a:chExt cx="0" cy="0"/>
        </a:xfrm>
      </p:grpSpPr>
      <p:sp>
        <p:nvSpPr>
          <p:cNvPr id="2" name="1 Başlık"/>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kumimoji="0" lang="tr-TR" smtClean="0"/>
              <a:t>Asıl başlık stili için tıklatın</a:t>
            </a:r>
            <a:endParaRPr kumimoji="0" lang="en-US"/>
          </a:p>
        </p:txBody>
      </p:sp>
      <p:sp>
        <p:nvSpPr>
          <p:cNvPr id="3" name="2 Resim Yer Tutucusu"/>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tr-TR" dirty="0" smtClean="0"/>
              <a:t>Resim eklemek için simgeyi tıklatın</a:t>
            </a:r>
            <a:endParaRPr kumimoji="0" lang="en-US" dirty="0"/>
          </a:p>
        </p:txBody>
      </p:sp>
      <p:sp>
        <p:nvSpPr>
          <p:cNvPr id="4" name="3 Metin Yer Tutucusu"/>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tr-TR" smtClean="0"/>
              <a:t>Asıl metin stillerini düzenlemek için tıklatın</a:t>
            </a:r>
          </a:p>
        </p:txBody>
      </p:sp>
      <p:sp>
        <p:nvSpPr>
          <p:cNvPr id="5" name="4 Veri Yer Tutucusu"/>
          <p:cNvSpPr>
            <a:spLocks noGrp="1"/>
          </p:cNvSpPr>
          <p:nvPr>
            <p:ph type="dt" sz="half" idx="10"/>
          </p:nvPr>
        </p:nvSpPr>
        <p:spPr>
          <a:xfrm>
            <a:off x="457200" y="6422064"/>
            <a:ext cx="2133600" cy="365125"/>
          </a:xfrm>
        </p:spPr>
        <p:txBody>
          <a:bodyPr/>
          <a:lstStyle/>
          <a:p>
            <a:fld id="{530BA8A3-B359-40B5-9C2A-CFC31DAFAEC8}" type="datetime1">
              <a:rPr lang="tr-TR" smtClean="0"/>
              <a:pPr/>
              <a:t>21.3.2021</a:t>
            </a:fld>
            <a:endParaRPr lang="en-US" dirty="0"/>
          </a:p>
        </p:txBody>
      </p:sp>
      <p:sp>
        <p:nvSpPr>
          <p:cNvPr id="6" name="5 Altbilgi Yer Tutucusu"/>
          <p:cNvSpPr>
            <a:spLocks noGrp="1"/>
          </p:cNvSpPr>
          <p:nvPr>
            <p:ph type="ftr" sz="quarter" idx="11"/>
          </p:nvPr>
        </p:nvSpPr>
        <p:spPr/>
        <p:txBody>
          <a:bodyPr/>
          <a:lstStyle/>
          <a:p>
            <a:r>
              <a:rPr lang="en-US" smtClean="0"/>
              <a:t>SAÜ Bilgisayar Mühendisliği </a:t>
            </a:r>
            <a:endParaRPr lang="en-US" dirty="0"/>
          </a:p>
        </p:txBody>
      </p:sp>
      <p:sp>
        <p:nvSpPr>
          <p:cNvPr id="7" name="6 Slayt Numarası Yer Tutucusu"/>
          <p:cNvSpPr>
            <a:spLocks noGrp="1"/>
          </p:cNvSpPr>
          <p:nvPr>
            <p:ph type="sldNum" sz="quarter" idx="12"/>
          </p:nvPr>
        </p:nvSpPr>
        <p:spPr/>
        <p:txBody>
          <a:bodyPr/>
          <a:lstStyle/>
          <a:p>
            <a:fld id="{583A5473-B7E2-4064-90C8-8CDD97F93B60}"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11 Serbest Form"/>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dirty="0"/>
          </a:p>
        </p:txBody>
      </p:sp>
      <p:sp>
        <p:nvSpPr>
          <p:cNvPr id="16" name="15 Serbest Form"/>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dirty="0"/>
          </a:p>
        </p:txBody>
      </p:sp>
      <p:sp>
        <p:nvSpPr>
          <p:cNvPr id="9" name="8 Başlık Yer Tutucusu"/>
          <p:cNvSpPr>
            <a:spLocks noGrp="1"/>
          </p:cNvSpPr>
          <p:nvPr>
            <p:ph type="title"/>
          </p:nvPr>
        </p:nvSpPr>
        <p:spPr>
          <a:xfrm>
            <a:off x="457200" y="274638"/>
            <a:ext cx="7467600" cy="1143000"/>
          </a:xfrm>
          <a:prstGeom prst="rect">
            <a:avLst/>
          </a:prstGeom>
        </p:spPr>
        <p:txBody>
          <a:bodyPr vert="horz" lIns="45720" rIns="45720" anchor="ctr">
            <a:normAutofit/>
          </a:bodyPr>
          <a:lstStyle/>
          <a:p>
            <a:r>
              <a:rPr kumimoji="0" lang="tr-TR" smtClean="0"/>
              <a:t>Asıl başlık stili için tıklatın</a:t>
            </a:r>
            <a:endParaRPr kumimoji="0" lang="en-US"/>
          </a:p>
        </p:txBody>
      </p:sp>
      <p:sp>
        <p:nvSpPr>
          <p:cNvPr id="30" name="29 Metin Yer Tutucusu"/>
          <p:cNvSpPr>
            <a:spLocks noGrp="1"/>
          </p:cNvSpPr>
          <p:nvPr>
            <p:ph type="body" idx="1"/>
          </p:nvPr>
        </p:nvSpPr>
        <p:spPr>
          <a:xfrm>
            <a:off x="457200" y="1600200"/>
            <a:ext cx="7467600" cy="4525963"/>
          </a:xfrm>
          <a:prstGeom prst="rect">
            <a:avLst/>
          </a:prstGeom>
        </p:spPr>
        <p:txBody>
          <a:bodyPr vert="horz">
            <a:normAutofit/>
          </a:bodyPr>
          <a:lstStyle/>
          <a:p>
            <a:pPr lvl="0" eaLnBrk="1" latinLnBrk="0" hangingPunct="1"/>
            <a:r>
              <a:rPr kumimoji="0" lang="tr-TR" smtClean="0"/>
              <a:t>Asıl metin stillerini düzenlemek için tıklatın</a:t>
            </a:r>
          </a:p>
          <a:p>
            <a:pPr lvl="1" eaLnBrk="1" latinLnBrk="0" hangingPunct="1"/>
            <a:r>
              <a:rPr kumimoji="0" lang="tr-TR" smtClean="0"/>
              <a:t>İkinci düzey</a:t>
            </a:r>
          </a:p>
          <a:p>
            <a:pPr lvl="2" eaLnBrk="1" latinLnBrk="0" hangingPunct="1"/>
            <a:r>
              <a:rPr kumimoji="0" lang="tr-TR" smtClean="0"/>
              <a:t>Üçüncü düzey</a:t>
            </a:r>
          </a:p>
          <a:p>
            <a:pPr lvl="3" eaLnBrk="1" latinLnBrk="0" hangingPunct="1"/>
            <a:r>
              <a:rPr kumimoji="0" lang="tr-TR" smtClean="0"/>
              <a:t>Dördüncü düzey</a:t>
            </a:r>
          </a:p>
          <a:p>
            <a:pPr lvl="4" eaLnBrk="1" latinLnBrk="0" hangingPunct="1"/>
            <a:r>
              <a:rPr kumimoji="0" lang="tr-TR" smtClean="0"/>
              <a:t>Beşinci düzey</a:t>
            </a:r>
            <a:endParaRPr kumimoji="0" lang="en-US"/>
          </a:p>
        </p:txBody>
      </p:sp>
      <p:sp>
        <p:nvSpPr>
          <p:cNvPr id="10" name="9 Veri Yer Tutucusu"/>
          <p:cNvSpPr>
            <a:spLocks noGrp="1"/>
          </p:cNvSpPr>
          <p:nvPr>
            <p:ph type="dt" sz="half" idx="2"/>
          </p:nvPr>
        </p:nvSpPr>
        <p:spPr>
          <a:xfrm>
            <a:off x="457200" y="6422064"/>
            <a:ext cx="21336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EA87C964-3593-457D-A777-3386B3847B1B}" type="datetime1">
              <a:rPr lang="tr-TR" smtClean="0"/>
              <a:pPr/>
              <a:t>21.3.2021</a:t>
            </a:fld>
            <a:endParaRPr lang="en-US" dirty="0"/>
          </a:p>
        </p:txBody>
      </p:sp>
      <p:sp>
        <p:nvSpPr>
          <p:cNvPr id="22" name="21 Altbilgi Yer Tutucusu"/>
          <p:cNvSpPr>
            <a:spLocks noGrp="1"/>
          </p:cNvSpPr>
          <p:nvPr>
            <p:ph type="ftr" sz="quarter" idx="3"/>
          </p:nvPr>
        </p:nvSpPr>
        <p:spPr>
          <a:xfrm>
            <a:off x="3124200" y="6422064"/>
            <a:ext cx="28956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r>
              <a:rPr lang="en-US" smtClean="0"/>
              <a:t>SAÜ Bilgisayar Mühendisliği </a:t>
            </a:r>
            <a:endParaRPr lang="en-US" dirty="0"/>
          </a:p>
        </p:txBody>
      </p:sp>
      <p:sp>
        <p:nvSpPr>
          <p:cNvPr id="18" name="17 Slayt Numarası Yer Tutucusu"/>
          <p:cNvSpPr>
            <a:spLocks noGrp="1"/>
          </p:cNvSpPr>
          <p:nvPr>
            <p:ph type="sldNum" sz="quarter" idx="4"/>
          </p:nvPr>
        </p:nvSpPr>
        <p:spPr>
          <a:xfrm>
            <a:off x="8153400" y="6422064"/>
            <a:ext cx="762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fld id="{583A5473-B7E2-4064-90C8-8CDD97F93B60}"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ftr="0" dt="0"/>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5.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5.png"/><Relationship Id="rId5" Type="http://schemas.openxmlformats.org/officeDocument/2006/relationships/image" Target="../media/image26.png"/><Relationship Id="rId4" Type="http://schemas.openxmlformats.org/officeDocument/2006/relationships/notesSlide" Target="../notesSlides/notesSlide6.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7.xml"/></Relationships>
</file>

<file path=ppt/slides/_rels/slide26.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gi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3.g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gi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ctrTitle"/>
          </p:nvPr>
        </p:nvSpPr>
        <p:spPr/>
        <p:txBody>
          <a:bodyPr>
            <a:normAutofit fontScale="90000"/>
          </a:bodyPr>
          <a:lstStyle/>
          <a:p>
            <a:r>
              <a:rPr lang="tr-TR" sz="4800" cap="none" dirty="0" smtClean="0">
                <a:ln>
                  <a:noFill/>
                </a:ln>
                <a:solidFill>
                  <a:schemeClr val="tx1"/>
                </a:solidFill>
                <a:effectLst/>
                <a:latin typeface="Arial" pitchFamily="34" charset="0"/>
                <a:ea typeface="Times New Roman" pitchFamily="18" charset="0"/>
                <a:cs typeface="Arial" pitchFamily="34" charset="0"/>
              </a:rPr>
              <a:t>Bilgisayar Görmesi</a:t>
            </a:r>
            <a:br>
              <a:rPr lang="tr-TR" sz="4800" cap="none" dirty="0" smtClean="0">
                <a:ln>
                  <a:noFill/>
                </a:ln>
                <a:solidFill>
                  <a:schemeClr val="tx1"/>
                </a:solidFill>
                <a:effectLst/>
                <a:latin typeface="Arial" pitchFamily="34" charset="0"/>
                <a:ea typeface="Times New Roman" pitchFamily="18" charset="0"/>
                <a:cs typeface="Arial" pitchFamily="34" charset="0"/>
              </a:rPr>
            </a:br>
            <a:r>
              <a:rPr lang="tr-TR" sz="3600" cap="none" smtClean="0">
                <a:ln>
                  <a:noFill/>
                </a:ln>
                <a:solidFill>
                  <a:srgbClr val="FFC000"/>
                </a:solidFill>
                <a:effectLst/>
                <a:latin typeface="Arial" pitchFamily="34" charset="0"/>
                <a:ea typeface="Times New Roman" pitchFamily="18" charset="0"/>
                <a:cs typeface="Arial" pitchFamily="34" charset="0"/>
              </a:rPr>
              <a:t>Ders </a:t>
            </a:r>
            <a:r>
              <a:rPr lang="tr-TR" sz="3600" cap="none" smtClean="0">
                <a:ln>
                  <a:noFill/>
                </a:ln>
                <a:solidFill>
                  <a:srgbClr val="FFC000"/>
                </a:solidFill>
                <a:effectLst/>
                <a:latin typeface="Arial" pitchFamily="34" charset="0"/>
                <a:ea typeface="Times New Roman" pitchFamily="18" charset="0"/>
                <a:cs typeface="Arial" pitchFamily="34" charset="0"/>
              </a:rPr>
              <a:t>5:</a:t>
            </a:r>
            <a:r>
              <a:rPr lang="tr-TR" sz="3200" smtClean="0"/>
              <a:t>Filtreler</a:t>
            </a:r>
            <a:r>
              <a:rPr lang="tr-TR" sz="3200" dirty="0" smtClean="0"/>
              <a:t/>
            </a:r>
            <a:br>
              <a:rPr lang="tr-TR" sz="3200" dirty="0" smtClean="0"/>
            </a:br>
            <a:r>
              <a:rPr lang="tr-TR" sz="3200" dirty="0" smtClean="0"/>
              <a:t> </a:t>
            </a:r>
            <a:br>
              <a:rPr lang="tr-TR" sz="3200" dirty="0" smtClean="0"/>
            </a:br>
            <a:r>
              <a:rPr lang="tr-TR" sz="6000" b="0" cap="none" dirty="0" smtClean="0">
                <a:ln>
                  <a:noFill/>
                </a:ln>
                <a:solidFill>
                  <a:srgbClr val="FFFF00"/>
                </a:solidFill>
                <a:effectLst/>
                <a:latin typeface="Arial" pitchFamily="34" charset="0"/>
                <a:cs typeface="Arial" pitchFamily="34" charset="0"/>
              </a:rPr>
              <a:t/>
            </a:r>
            <a:br>
              <a:rPr lang="tr-TR" sz="6000" b="0" cap="none" dirty="0" smtClean="0">
                <a:ln>
                  <a:noFill/>
                </a:ln>
                <a:solidFill>
                  <a:srgbClr val="FFFF00"/>
                </a:solidFill>
                <a:effectLst/>
                <a:latin typeface="Arial" pitchFamily="34" charset="0"/>
                <a:cs typeface="Arial" pitchFamily="34" charset="0"/>
              </a:rPr>
            </a:br>
            <a:endParaRPr lang="en-US" dirty="0">
              <a:solidFill>
                <a:srgbClr val="FFFF00"/>
              </a:solidFill>
            </a:endParaRPr>
          </a:p>
        </p:txBody>
      </p:sp>
      <p:pic>
        <p:nvPicPr>
          <p:cNvPr id="1026" name="Picture 2" descr="amblem"/>
          <p:cNvPicPr>
            <a:picLocks noChangeAspect="1" noChangeArrowheads="1"/>
          </p:cNvPicPr>
          <p:nvPr/>
        </p:nvPicPr>
        <p:blipFill>
          <a:blip r:embed="rId3" cstate="print"/>
          <a:srcRect/>
          <a:stretch>
            <a:fillRect/>
          </a:stretch>
        </p:blipFill>
        <p:spPr bwMode="auto">
          <a:xfrm>
            <a:off x="8501090" y="6072206"/>
            <a:ext cx="485775" cy="597480"/>
          </a:xfrm>
          <a:prstGeom prst="rect">
            <a:avLst/>
          </a:prstGeom>
          <a:noFill/>
          <a:ln w="9525">
            <a:noFill/>
            <a:miter lim="800000"/>
            <a:headEnd/>
            <a:tailEnd/>
          </a:ln>
        </p:spPr>
      </p:pic>
      <p:sp>
        <p:nvSpPr>
          <p:cNvPr id="8" name="7 Slayt Numarası Yer Tutucusu"/>
          <p:cNvSpPr>
            <a:spLocks noGrp="1"/>
          </p:cNvSpPr>
          <p:nvPr>
            <p:ph type="sldNum" sz="quarter" idx="12"/>
          </p:nvPr>
        </p:nvSpPr>
        <p:spPr/>
        <p:txBody>
          <a:bodyPr/>
          <a:lstStyle/>
          <a:p>
            <a:fld id="{583A5473-B7E2-4064-90C8-8CDD97F93B60}" type="slidenum">
              <a:rPr lang="en-US" smtClean="0"/>
              <a:pPr/>
              <a:t>1</a:t>
            </a:fld>
            <a:endParaRPr lang="en-US" dirty="0"/>
          </a:p>
        </p:txBody>
      </p:sp>
      <p:sp>
        <p:nvSpPr>
          <p:cNvPr id="6" name="Rectangle 3"/>
          <p:cNvSpPr>
            <a:spLocks noGrp="1" noChangeArrowheads="1"/>
          </p:cNvSpPr>
          <p:nvPr>
            <p:ph type="subTitle" idx="1"/>
          </p:nvPr>
        </p:nvSpPr>
        <p:spPr>
          <a:xfrm>
            <a:off x="1115616" y="4365104"/>
            <a:ext cx="6480048" cy="1752600"/>
          </a:xfrm>
        </p:spPr>
        <p:txBody>
          <a:bodyPr/>
          <a:lstStyle/>
          <a:p>
            <a:pPr eaLnBrk="1" hangingPunct="1"/>
            <a:r>
              <a:rPr lang="tr-TR" dirty="0" smtClean="0">
                <a:solidFill>
                  <a:schemeClr val="tx1"/>
                </a:solidFill>
              </a:rPr>
              <a:t> </a:t>
            </a:r>
            <a:r>
              <a:rPr lang="tr-TR" dirty="0" smtClean="0">
                <a:solidFill>
                  <a:schemeClr val="tx1"/>
                </a:solidFill>
              </a:rPr>
              <a:t>Dr. </a:t>
            </a:r>
            <a:r>
              <a:rPr lang="tr-TR" dirty="0" smtClean="0">
                <a:solidFill>
                  <a:schemeClr val="tx1"/>
                </a:solidFill>
              </a:rPr>
              <a:t>Öğr. Üyesi Serap ÇAKAR</a:t>
            </a:r>
            <a:endParaRPr lang="tr-TR" dirty="0" smtClean="0">
              <a:solidFill>
                <a:schemeClr val="tx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etin kutusu"/>
          <p:cNvSpPr txBox="1"/>
          <p:nvPr/>
        </p:nvSpPr>
        <p:spPr>
          <a:xfrm>
            <a:off x="285720" y="357166"/>
            <a:ext cx="8643998" cy="1200329"/>
          </a:xfrm>
          <a:prstGeom prst="rect">
            <a:avLst/>
          </a:prstGeom>
          <a:noFill/>
        </p:spPr>
        <p:txBody>
          <a:bodyPr wrap="square" rtlCol="0">
            <a:spAutoFit/>
          </a:bodyPr>
          <a:lstStyle/>
          <a:p>
            <a:r>
              <a:rPr lang="tr-TR" dirty="0" smtClean="0"/>
              <a:t>İki kanalın yerinin değiştirilmesi genel olarak yeni renklerin oluşmasına neden olur, örneğin kırmızı ve yeşil bileşenlerin yeri değiştirildiğinde arka plan kırmızımsı olurken çiçek yeşile dönüşür. Mavi ve kırmızı yer değiştirdiğinde çiçek maviye dönüşür.</a:t>
            </a:r>
            <a:endParaRPr lang="en-US" dirty="0"/>
          </a:p>
        </p:txBody>
      </p:sp>
      <p:pic>
        <p:nvPicPr>
          <p:cNvPr id="18434" name="Picture 2"/>
          <p:cNvPicPr>
            <a:picLocks noChangeAspect="1" noChangeArrowheads="1"/>
          </p:cNvPicPr>
          <p:nvPr/>
        </p:nvPicPr>
        <p:blipFill>
          <a:blip r:embed="rId2" cstate="print"/>
          <a:srcRect t="20508" r="50928" b="25781"/>
          <a:stretch>
            <a:fillRect/>
          </a:stretch>
        </p:blipFill>
        <p:spPr bwMode="auto">
          <a:xfrm>
            <a:off x="1357290" y="1228248"/>
            <a:ext cx="6858016" cy="5629752"/>
          </a:xfrm>
          <a:prstGeom prst="rect">
            <a:avLst/>
          </a:prstGeom>
          <a:noFill/>
          <a:ln w="9525">
            <a:noFill/>
            <a:miter lim="800000"/>
            <a:headEnd/>
            <a:tailEnd/>
          </a:ln>
          <a:effectLst/>
        </p:spPr>
      </p:pic>
      <p:sp>
        <p:nvSpPr>
          <p:cNvPr id="4" name="3 Slayt Numarası Yer Tutucusu"/>
          <p:cNvSpPr>
            <a:spLocks noGrp="1"/>
          </p:cNvSpPr>
          <p:nvPr>
            <p:ph type="sldNum" sz="quarter" idx="12"/>
          </p:nvPr>
        </p:nvSpPr>
        <p:spPr/>
        <p:txBody>
          <a:bodyPr/>
          <a:lstStyle/>
          <a:p>
            <a:fld id="{583A5473-B7E2-4064-90C8-8CDD97F93B60}" type="slidenum">
              <a:rPr lang="en-US" smtClean="0"/>
              <a:pPr/>
              <a:t>10</a:t>
            </a:fld>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cstate="print"/>
          <a:srcRect t="31250" r="52393" b="32617"/>
          <a:stretch>
            <a:fillRect/>
          </a:stretch>
        </p:blipFill>
        <p:spPr bwMode="auto">
          <a:xfrm>
            <a:off x="500034" y="1500174"/>
            <a:ext cx="7153404" cy="4071966"/>
          </a:xfrm>
          <a:prstGeom prst="rect">
            <a:avLst/>
          </a:prstGeom>
          <a:noFill/>
          <a:ln w="9525">
            <a:noFill/>
            <a:miter lim="800000"/>
            <a:headEnd/>
            <a:tailEnd/>
          </a:ln>
          <a:effectLst/>
        </p:spPr>
      </p:pic>
      <p:sp>
        <p:nvSpPr>
          <p:cNvPr id="3" name="2 Metin kutusu"/>
          <p:cNvSpPr txBox="1"/>
          <p:nvPr/>
        </p:nvSpPr>
        <p:spPr>
          <a:xfrm>
            <a:off x="428596" y="5715016"/>
            <a:ext cx="8501122" cy="369332"/>
          </a:xfrm>
          <a:prstGeom prst="rect">
            <a:avLst/>
          </a:prstGeom>
          <a:noFill/>
        </p:spPr>
        <p:txBody>
          <a:bodyPr wrap="square" rtlCol="0">
            <a:spAutoFit/>
          </a:bodyPr>
          <a:lstStyle/>
          <a:p>
            <a:r>
              <a:rPr lang="en-US" dirty="0" smtClean="0"/>
              <a:t>http://student.kuleuven.be/~m0216922/CG/color.html#RGB_Arithmetic_</a:t>
            </a:r>
            <a:endParaRPr lang="en-US" dirty="0"/>
          </a:p>
        </p:txBody>
      </p:sp>
      <p:sp>
        <p:nvSpPr>
          <p:cNvPr id="4" name="3 Slayt Numarası Yer Tutucusu"/>
          <p:cNvSpPr>
            <a:spLocks noGrp="1"/>
          </p:cNvSpPr>
          <p:nvPr>
            <p:ph type="sldNum" sz="quarter" idx="12"/>
          </p:nvPr>
        </p:nvSpPr>
        <p:spPr/>
        <p:txBody>
          <a:bodyPr/>
          <a:lstStyle/>
          <a:p>
            <a:fld id="{583A5473-B7E2-4064-90C8-8CDD97F93B60}" type="slidenum">
              <a:rPr lang="en-US" smtClean="0"/>
              <a:pPr/>
              <a:t>11</a:t>
            </a:fld>
            <a:endParaRPr lang="en-US" dirty="0"/>
          </a:p>
        </p:txBody>
      </p:sp>
      <p:pic>
        <p:nvPicPr>
          <p:cNvPr id="6" name="Picture 5"/>
          <p:cNvPicPr>
            <a:picLocks noChangeAspect="1" noChangeArrowheads="1"/>
          </p:cNvPicPr>
          <p:nvPr/>
        </p:nvPicPr>
        <p:blipFill>
          <a:blip r:embed="rId3" cstate="print"/>
          <a:srcRect/>
          <a:stretch>
            <a:fillRect/>
          </a:stretch>
        </p:blipFill>
        <p:spPr bwMode="auto">
          <a:xfrm>
            <a:off x="4548201" y="3405201"/>
            <a:ext cx="1952625" cy="1952625"/>
          </a:xfrm>
          <a:prstGeom prst="rect">
            <a:avLst/>
          </a:prstGeom>
          <a:noFill/>
          <a:ln w="12700">
            <a:noFill/>
            <a:miter lim="800000"/>
            <a:headEnd type="none" w="sm" len="sm"/>
            <a:tailEnd type="none" w="sm" len="sm"/>
          </a:ln>
        </p:spPr>
      </p:pic>
      <p:sp>
        <p:nvSpPr>
          <p:cNvPr id="7" name="6 Metin kutusu"/>
          <p:cNvSpPr txBox="1"/>
          <p:nvPr/>
        </p:nvSpPr>
        <p:spPr>
          <a:xfrm>
            <a:off x="500034" y="428604"/>
            <a:ext cx="7786742" cy="707886"/>
          </a:xfrm>
          <a:prstGeom prst="rect">
            <a:avLst/>
          </a:prstGeom>
          <a:noFill/>
        </p:spPr>
        <p:txBody>
          <a:bodyPr wrap="square" rtlCol="0">
            <a:spAutoFit/>
          </a:bodyPr>
          <a:lstStyle/>
          <a:p>
            <a:r>
              <a:rPr lang="tr-TR" sz="2000" dirty="0" smtClean="0"/>
              <a:t>Çiçeği sarıya dönüştürmek için R ve G bileşenleri kırmızıya dönüştürülür.</a:t>
            </a:r>
            <a:endParaRPr lang="tr-TR" sz="20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normAutofit/>
          </a:bodyPr>
          <a:lstStyle/>
          <a:p>
            <a:r>
              <a:rPr lang="tr-TR" sz="3200" b="1" dirty="0" err="1" smtClean="0">
                <a:solidFill>
                  <a:srgbClr val="FFC000"/>
                </a:solidFill>
                <a:latin typeface="Arial" pitchFamily="34" charset="0"/>
                <a:ea typeface="Times New Roman" pitchFamily="18" charset="0"/>
                <a:cs typeface="Arial" pitchFamily="34" charset="0"/>
              </a:rPr>
              <a:t>Matlab’de</a:t>
            </a:r>
            <a:r>
              <a:rPr lang="tr-TR" sz="3200" b="1" dirty="0" smtClean="0">
                <a:solidFill>
                  <a:srgbClr val="FFC000"/>
                </a:solidFill>
                <a:latin typeface="Arial" pitchFamily="34" charset="0"/>
                <a:ea typeface="Times New Roman" pitchFamily="18" charset="0"/>
                <a:cs typeface="Arial" pitchFamily="34" charset="0"/>
              </a:rPr>
              <a:t> kanalları </a:t>
            </a:r>
            <a:r>
              <a:rPr lang="tr-TR" sz="3200" b="1" dirty="0" err="1" smtClean="0">
                <a:solidFill>
                  <a:srgbClr val="FFC000"/>
                </a:solidFill>
                <a:latin typeface="Arial" pitchFamily="34" charset="0"/>
                <a:ea typeface="Times New Roman" pitchFamily="18" charset="0"/>
                <a:cs typeface="Arial" pitchFamily="34" charset="0"/>
              </a:rPr>
              <a:t>değistirme</a:t>
            </a:r>
            <a:r>
              <a:rPr lang="tr-TR" sz="3200" b="1" dirty="0" smtClean="0">
                <a:solidFill>
                  <a:srgbClr val="FFC000"/>
                </a:solidFill>
                <a:latin typeface="Arial" pitchFamily="34" charset="0"/>
                <a:ea typeface="Times New Roman" pitchFamily="18" charset="0"/>
                <a:cs typeface="Arial" pitchFamily="34" charset="0"/>
              </a:rPr>
              <a:t> ve çıkarma</a:t>
            </a:r>
            <a:endParaRPr lang="tr-TR" sz="3200" b="1" dirty="0">
              <a:solidFill>
                <a:srgbClr val="FFC000"/>
              </a:solidFill>
              <a:latin typeface="Arial" pitchFamily="34" charset="0"/>
              <a:ea typeface="Times New Roman" pitchFamily="18" charset="0"/>
              <a:cs typeface="Arial" pitchFamily="34" charset="0"/>
            </a:endParaRPr>
          </a:p>
        </p:txBody>
      </p:sp>
      <p:sp>
        <p:nvSpPr>
          <p:cNvPr id="3" name="2 İçerik Yer Tutucusu"/>
          <p:cNvSpPr>
            <a:spLocks noGrp="1"/>
          </p:cNvSpPr>
          <p:nvPr>
            <p:ph idx="1"/>
          </p:nvPr>
        </p:nvSpPr>
        <p:spPr/>
        <p:txBody>
          <a:bodyPr>
            <a:normAutofit fontScale="77500" lnSpcReduction="20000"/>
          </a:bodyPr>
          <a:lstStyle/>
          <a:p>
            <a:pPr>
              <a:buNone/>
            </a:pPr>
            <a:r>
              <a:rPr lang="tr-TR" dirty="0" smtClean="0"/>
              <a:t>	F1=</a:t>
            </a:r>
            <a:r>
              <a:rPr lang="tr-TR" dirty="0" err="1" smtClean="0"/>
              <a:t>imread</a:t>
            </a:r>
            <a:r>
              <a:rPr lang="tr-TR" dirty="0" smtClean="0"/>
              <a:t>('C:\</a:t>
            </a:r>
            <a:r>
              <a:rPr lang="tr-TR" dirty="0" err="1" smtClean="0"/>
              <a:t>flower</a:t>
            </a:r>
            <a:r>
              <a:rPr lang="tr-TR" dirty="0" smtClean="0"/>
              <a:t>.</a:t>
            </a:r>
            <a:r>
              <a:rPr lang="tr-TR" dirty="0" err="1" smtClean="0"/>
              <a:t>jpg</a:t>
            </a:r>
            <a:r>
              <a:rPr lang="tr-TR" dirty="0" smtClean="0"/>
              <a:t>');</a:t>
            </a:r>
          </a:p>
          <a:p>
            <a:pPr>
              <a:buNone/>
            </a:pPr>
            <a:r>
              <a:rPr lang="tr-TR" dirty="0" smtClean="0"/>
              <a:t>	</a:t>
            </a:r>
            <a:r>
              <a:rPr lang="tr-TR" dirty="0" err="1" smtClean="0"/>
              <a:t>imshow</a:t>
            </a:r>
            <a:r>
              <a:rPr lang="tr-TR" dirty="0" smtClean="0"/>
              <a:t>(F1);</a:t>
            </a:r>
          </a:p>
          <a:p>
            <a:pPr>
              <a:buNone/>
            </a:pPr>
            <a:r>
              <a:rPr lang="tr-TR" dirty="0" smtClean="0"/>
              <a:t>	G1=F1(:,:,1);</a:t>
            </a:r>
          </a:p>
          <a:p>
            <a:pPr>
              <a:buNone/>
            </a:pPr>
            <a:r>
              <a:rPr lang="tr-TR" dirty="0" smtClean="0"/>
              <a:t>	G2=F1(:,:,2);</a:t>
            </a:r>
          </a:p>
          <a:p>
            <a:pPr>
              <a:buNone/>
            </a:pPr>
            <a:r>
              <a:rPr lang="tr-TR" dirty="0" smtClean="0"/>
              <a:t>	G3=F1(:,:,3);</a:t>
            </a:r>
          </a:p>
          <a:p>
            <a:pPr>
              <a:buNone/>
            </a:pPr>
            <a:r>
              <a:rPr lang="tr-TR" dirty="0" smtClean="0"/>
              <a:t>	G4=255-G1;</a:t>
            </a:r>
          </a:p>
          <a:p>
            <a:pPr>
              <a:buNone/>
            </a:pPr>
            <a:r>
              <a:rPr lang="tr-TR" dirty="0" smtClean="0"/>
              <a:t>	G5=255-G2;</a:t>
            </a:r>
          </a:p>
          <a:p>
            <a:pPr>
              <a:buNone/>
            </a:pPr>
            <a:r>
              <a:rPr lang="tr-TR" dirty="0" smtClean="0"/>
              <a:t>	G6=255-G3;</a:t>
            </a:r>
          </a:p>
          <a:p>
            <a:pPr>
              <a:buNone/>
            </a:pPr>
            <a:r>
              <a:rPr lang="tr-TR" dirty="0" smtClean="0"/>
              <a:t>	F2(:,:,1)=G4;</a:t>
            </a:r>
          </a:p>
          <a:p>
            <a:pPr>
              <a:buNone/>
            </a:pPr>
            <a:r>
              <a:rPr lang="tr-TR" dirty="0" smtClean="0"/>
              <a:t>	F2(:,:,2)=G5;</a:t>
            </a:r>
          </a:p>
          <a:p>
            <a:pPr>
              <a:buNone/>
            </a:pPr>
            <a:r>
              <a:rPr lang="tr-TR" dirty="0" smtClean="0"/>
              <a:t>	F2(:,:,3)=G6;</a:t>
            </a:r>
          </a:p>
          <a:p>
            <a:pPr>
              <a:buNone/>
            </a:pPr>
            <a:r>
              <a:rPr lang="tr-TR" dirty="0" smtClean="0"/>
              <a:t>	</a:t>
            </a:r>
            <a:r>
              <a:rPr lang="tr-TR" dirty="0" err="1" smtClean="0"/>
              <a:t>figure</a:t>
            </a:r>
            <a:r>
              <a:rPr lang="tr-TR" dirty="0" smtClean="0"/>
              <a:t>;</a:t>
            </a:r>
            <a:r>
              <a:rPr lang="tr-TR" dirty="0" err="1" smtClean="0"/>
              <a:t>imshow</a:t>
            </a:r>
            <a:r>
              <a:rPr lang="tr-TR" dirty="0" smtClean="0"/>
              <a:t>(F2);</a:t>
            </a:r>
            <a:endParaRPr lang="tr-TR" dirty="0"/>
          </a:p>
        </p:txBody>
      </p:sp>
      <p:pic>
        <p:nvPicPr>
          <p:cNvPr id="1026" name="Picture 2"/>
          <p:cNvPicPr>
            <a:picLocks noChangeAspect="1" noChangeArrowheads="1"/>
          </p:cNvPicPr>
          <p:nvPr/>
        </p:nvPicPr>
        <p:blipFill>
          <a:blip r:embed="rId2" cstate="print"/>
          <a:srcRect/>
          <a:stretch>
            <a:fillRect/>
          </a:stretch>
        </p:blipFill>
        <p:spPr bwMode="auto">
          <a:xfrm>
            <a:off x="4643438" y="1323288"/>
            <a:ext cx="4257678" cy="3113824"/>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cstate="print"/>
          <a:srcRect/>
          <a:stretch>
            <a:fillRect/>
          </a:stretch>
        </p:blipFill>
        <p:spPr bwMode="auto">
          <a:xfrm>
            <a:off x="4676498" y="4188369"/>
            <a:ext cx="4071966" cy="2769023"/>
          </a:xfrm>
          <a:prstGeom prst="rect">
            <a:avLst/>
          </a:prstGeom>
          <a:noFill/>
          <a:ln w="9525">
            <a:noFill/>
            <a:miter lim="800000"/>
            <a:headEnd/>
            <a:tailEnd/>
          </a:ln>
          <a:effectLst/>
        </p:spPr>
      </p:pic>
      <p:sp>
        <p:nvSpPr>
          <p:cNvPr id="6" name="5 Slayt Numarası Yer Tutucusu"/>
          <p:cNvSpPr>
            <a:spLocks noGrp="1"/>
          </p:cNvSpPr>
          <p:nvPr>
            <p:ph type="sldNum" sz="quarter" idx="12"/>
          </p:nvPr>
        </p:nvSpPr>
        <p:spPr/>
        <p:txBody>
          <a:bodyPr/>
          <a:lstStyle/>
          <a:p>
            <a:fld id="{583A5473-B7E2-4064-90C8-8CDD97F93B60}" type="slidenum">
              <a:rPr lang="en-US" smtClean="0"/>
              <a:pPr/>
              <a:t>12</a:t>
            </a:fld>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idx="1"/>
          </p:nvPr>
        </p:nvSpPr>
        <p:spPr/>
        <p:txBody>
          <a:bodyPr>
            <a:normAutofit fontScale="92500" lnSpcReduction="10000"/>
          </a:bodyPr>
          <a:lstStyle/>
          <a:p>
            <a:pPr>
              <a:buNone/>
            </a:pPr>
            <a:r>
              <a:rPr lang="tr-TR" dirty="0" smtClean="0"/>
              <a:t>	</a:t>
            </a:r>
            <a:r>
              <a:rPr lang="en-US" dirty="0" smtClean="0"/>
              <a:t>F3(:,:,1)=</a:t>
            </a:r>
            <a:r>
              <a:rPr lang="tr-TR" dirty="0"/>
              <a:t>0</a:t>
            </a:r>
            <a:r>
              <a:rPr lang="en-US" dirty="0" smtClean="0"/>
              <a:t>;</a:t>
            </a:r>
          </a:p>
          <a:p>
            <a:pPr>
              <a:buNone/>
            </a:pPr>
            <a:r>
              <a:rPr lang="tr-TR" dirty="0" smtClean="0"/>
              <a:t>	</a:t>
            </a:r>
            <a:r>
              <a:rPr lang="en-US" dirty="0" smtClean="0"/>
              <a:t>F3(:,:,2)=</a:t>
            </a:r>
            <a:r>
              <a:rPr lang="tr-TR" dirty="0" smtClean="0"/>
              <a:t>G2</a:t>
            </a:r>
            <a:r>
              <a:rPr lang="en-US" dirty="0" smtClean="0"/>
              <a:t>;</a:t>
            </a:r>
          </a:p>
          <a:p>
            <a:pPr>
              <a:buNone/>
            </a:pPr>
            <a:r>
              <a:rPr lang="tr-TR" dirty="0" smtClean="0"/>
              <a:t>	</a:t>
            </a:r>
            <a:r>
              <a:rPr lang="en-US" dirty="0" smtClean="0"/>
              <a:t>F3(:,:,3)=G</a:t>
            </a:r>
            <a:r>
              <a:rPr lang="tr-TR" dirty="0" smtClean="0"/>
              <a:t>3</a:t>
            </a:r>
            <a:r>
              <a:rPr lang="en-US" dirty="0" smtClean="0"/>
              <a:t>;</a:t>
            </a:r>
          </a:p>
          <a:p>
            <a:pPr>
              <a:buNone/>
            </a:pPr>
            <a:r>
              <a:rPr lang="tr-TR" dirty="0" smtClean="0"/>
              <a:t>	</a:t>
            </a:r>
            <a:r>
              <a:rPr lang="en-US" dirty="0" err="1" smtClean="0"/>
              <a:t>figure;imshow</a:t>
            </a:r>
            <a:r>
              <a:rPr lang="en-US" dirty="0" smtClean="0"/>
              <a:t>(F3);</a:t>
            </a:r>
            <a:endParaRPr lang="tr-TR" dirty="0" smtClean="0"/>
          </a:p>
          <a:p>
            <a:pPr>
              <a:buNone/>
            </a:pPr>
            <a:r>
              <a:rPr lang="tr-TR" dirty="0" smtClean="0"/>
              <a:t>	</a:t>
            </a:r>
          </a:p>
          <a:p>
            <a:pPr>
              <a:buNone/>
            </a:pPr>
            <a:r>
              <a:rPr lang="tr-TR" dirty="0"/>
              <a:t>	</a:t>
            </a:r>
            <a:r>
              <a:rPr lang="en-US" dirty="0" smtClean="0"/>
              <a:t>F3(:,:,1)=G1;</a:t>
            </a:r>
          </a:p>
          <a:p>
            <a:pPr>
              <a:buNone/>
            </a:pPr>
            <a:r>
              <a:rPr lang="tr-TR" dirty="0" smtClean="0"/>
              <a:t>	</a:t>
            </a:r>
            <a:r>
              <a:rPr lang="en-US" dirty="0" smtClean="0"/>
              <a:t>F3(:,:,2)=0;</a:t>
            </a:r>
          </a:p>
          <a:p>
            <a:pPr>
              <a:buNone/>
            </a:pPr>
            <a:r>
              <a:rPr lang="tr-TR" dirty="0" smtClean="0"/>
              <a:t>	</a:t>
            </a:r>
            <a:r>
              <a:rPr lang="en-US" dirty="0" smtClean="0"/>
              <a:t>F3(:,:,3)=G3;</a:t>
            </a:r>
          </a:p>
          <a:p>
            <a:pPr>
              <a:buNone/>
            </a:pPr>
            <a:r>
              <a:rPr lang="tr-TR" dirty="0" smtClean="0"/>
              <a:t>	f</a:t>
            </a:r>
            <a:r>
              <a:rPr lang="en-US" dirty="0" err="1" smtClean="0"/>
              <a:t>igure;imshow</a:t>
            </a:r>
            <a:r>
              <a:rPr lang="en-US" dirty="0" smtClean="0"/>
              <a:t>(F3);</a:t>
            </a:r>
            <a:endParaRPr lang="tr-TR" dirty="0"/>
          </a:p>
        </p:txBody>
      </p:sp>
      <p:pic>
        <p:nvPicPr>
          <p:cNvPr id="2051" name="Picture 3"/>
          <p:cNvPicPr>
            <a:picLocks noChangeAspect="1" noChangeArrowheads="1"/>
          </p:cNvPicPr>
          <p:nvPr/>
        </p:nvPicPr>
        <p:blipFill>
          <a:blip r:embed="rId2" cstate="print"/>
          <a:srcRect/>
          <a:stretch>
            <a:fillRect/>
          </a:stretch>
        </p:blipFill>
        <p:spPr bwMode="auto">
          <a:xfrm>
            <a:off x="4714876" y="857232"/>
            <a:ext cx="4429124" cy="3166070"/>
          </a:xfrm>
          <a:prstGeom prst="rect">
            <a:avLst/>
          </a:prstGeom>
          <a:noFill/>
          <a:ln w="9525">
            <a:noFill/>
            <a:miter lim="800000"/>
            <a:headEnd/>
            <a:tailEnd/>
          </a:ln>
          <a:effectLst/>
        </p:spPr>
      </p:pic>
      <p:pic>
        <p:nvPicPr>
          <p:cNvPr id="2052" name="Picture 4"/>
          <p:cNvPicPr>
            <a:picLocks noChangeAspect="1" noChangeArrowheads="1"/>
          </p:cNvPicPr>
          <p:nvPr/>
        </p:nvPicPr>
        <p:blipFill>
          <a:blip r:embed="rId3" cstate="print"/>
          <a:srcRect/>
          <a:stretch>
            <a:fillRect/>
          </a:stretch>
        </p:blipFill>
        <p:spPr bwMode="auto">
          <a:xfrm>
            <a:off x="4714844" y="3643314"/>
            <a:ext cx="4429156" cy="3239233"/>
          </a:xfrm>
          <a:prstGeom prst="rect">
            <a:avLst/>
          </a:prstGeom>
          <a:noFill/>
          <a:ln w="9525">
            <a:noFill/>
            <a:miter lim="800000"/>
            <a:headEnd/>
            <a:tailEnd/>
          </a:ln>
          <a:effectLst/>
        </p:spPr>
      </p:pic>
      <p:sp>
        <p:nvSpPr>
          <p:cNvPr id="6" name="5 Slayt Numarası Yer Tutucusu"/>
          <p:cNvSpPr>
            <a:spLocks noGrp="1"/>
          </p:cNvSpPr>
          <p:nvPr>
            <p:ph type="sldNum" sz="quarter" idx="12"/>
          </p:nvPr>
        </p:nvSpPr>
        <p:spPr/>
        <p:txBody>
          <a:bodyPr/>
          <a:lstStyle/>
          <a:p>
            <a:fld id="{583A5473-B7E2-4064-90C8-8CDD97F93B60}" type="slidenum">
              <a:rPr lang="en-US" smtClean="0"/>
              <a:pPr/>
              <a:t>13</a:t>
            </a:fld>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idx="1"/>
          </p:nvPr>
        </p:nvSpPr>
        <p:spPr/>
        <p:txBody>
          <a:bodyPr/>
          <a:lstStyle/>
          <a:p>
            <a:pPr>
              <a:buNone/>
            </a:pPr>
            <a:r>
              <a:rPr lang="tr-TR" dirty="0" smtClean="0"/>
              <a:t>	</a:t>
            </a:r>
            <a:r>
              <a:rPr lang="en-US" dirty="0" smtClean="0"/>
              <a:t>F3(:,:,1)=G1;</a:t>
            </a:r>
          </a:p>
          <a:p>
            <a:pPr>
              <a:buNone/>
            </a:pPr>
            <a:r>
              <a:rPr lang="tr-TR" dirty="0" smtClean="0"/>
              <a:t>	</a:t>
            </a:r>
            <a:r>
              <a:rPr lang="en-US" dirty="0" smtClean="0"/>
              <a:t>F3(:,:,2)=</a:t>
            </a:r>
            <a:r>
              <a:rPr lang="tr-TR" dirty="0" smtClean="0"/>
              <a:t>G2</a:t>
            </a:r>
            <a:r>
              <a:rPr lang="en-US" dirty="0" smtClean="0"/>
              <a:t>;</a:t>
            </a:r>
          </a:p>
          <a:p>
            <a:pPr>
              <a:buNone/>
            </a:pPr>
            <a:r>
              <a:rPr lang="tr-TR" dirty="0" smtClean="0"/>
              <a:t>	</a:t>
            </a:r>
            <a:r>
              <a:rPr lang="en-US" dirty="0" smtClean="0"/>
              <a:t>F3(:,:,3)=</a:t>
            </a:r>
            <a:r>
              <a:rPr lang="tr-TR" dirty="0" smtClean="0"/>
              <a:t>0</a:t>
            </a:r>
            <a:r>
              <a:rPr lang="en-US" dirty="0" smtClean="0"/>
              <a:t>;</a:t>
            </a:r>
          </a:p>
          <a:p>
            <a:pPr>
              <a:buNone/>
            </a:pPr>
            <a:r>
              <a:rPr lang="tr-TR" dirty="0" smtClean="0"/>
              <a:t>	f</a:t>
            </a:r>
            <a:r>
              <a:rPr lang="en-US" dirty="0" err="1" smtClean="0"/>
              <a:t>igure;imshow</a:t>
            </a:r>
            <a:r>
              <a:rPr lang="en-US" dirty="0" smtClean="0"/>
              <a:t>(F3);</a:t>
            </a:r>
            <a:endParaRPr lang="tr-TR" dirty="0" smtClean="0"/>
          </a:p>
          <a:p>
            <a:endParaRPr lang="tr-TR" dirty="0"/>
          </a:p>
        </p:txBody>
      </p:sp>
      <p:pic>
        <p:nvPicPr>
          <p:cNvPr id="3074" name="Picture 2"/>
          <p:cNvPicPr>
            <a:picLocks noChangeAspect="1" noChangeArrowheads="1"/>
          </p:cNvPicPr>
          <p:nvPr/>
        </p:nvPicPr>
        <p:blipFill>
          <a:blip r:embed="rId2" cstate="print"/>
          <a:srcRect/>
          <a:stretch>
            <a:fillRect/>
          </a:stretch>
        </p:blipFill>
        <p:spPr bwMode="auto">
          <a:xfrm>
            <a:off x="5026250" y="1214422"/>
            <a:ext cx="4117750" cy="3011489"/>
          </a:xfrm>
          <a:prstGeom prst="rect">
            <a:avLst/>
          </a:prstGeom>
          <a:noFill/>
          <a:ln w="9525">
            <a:noFill/>
            <a:miter lim="800000"/>
            <a:headEnd/>
            <a:tailEnd/>
          </a:ln>
          <a:effectLst/>
        </p:spPr>
      </p:pic>
      <p:sp>
        <p:nvSpPr>
          <p:cNvPr id="5" name="4 Slayt Numarası Yer Tutucusu"/>
          <p:cNvSpPr>
            <a:spLocks noGrp="1"/>
          </p:cNvSpPr>
          <p:nvPr>
            <p:ph type="sldNum" sz="quarter" idx="12"/>
          </p:nvPr>
        </p:nvSpPr>
        <p:spPr/>
        <p:txBody>
          <a:bodyPr/>
          <a:lstStyle/>
          <a:p>
            <a:fld id="{583A5473-B7E2-4064-90C8-8CDD97F93B60}" type="slidenum">
              <a:rPr lang="en-US" smtClean="0"/>
              <a:pPr/>
              <a:t>14</a:t>
            </a:fld>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idx="1"/>
          </p:nvPr>
        </p:nvSpPr>
        <p:spPr/>
        <p:txBody>
          <a:bodyPr>
            <a:normAutofit fontScale="92500" lnSpcReduction="10000"/>
          </a:bodyPr>
          <a:lstStyle/>
          <a:p>
            <a:pPr>
              <a:buNone/>
            </a:pPr>
            <a:r>
              <a:rPr lang="tr-TR" dirty="0" smtClean="0"/>
              <a:t>	</a:t>
            </a:r>
            <a:r>
              <a:rPr lang="en-US" dirty="0" smtClean="0"/>
              <a:t>F3(:,:,1)=G2;</a:t>
            </a:r>
          </a:p>
          <a:p>
            <a:pPr>
              <a:buNone/>
            </a:pPr>
            <a:r>
              <a:rPr lang="tr-TR" dirty="0"/>
              <a:t>	</a:t>
            </a:r>
            <a:r>
              <a:rPr lang="en-US" dirty="0" smtClean="0"/>
              <a:t>F3(:,:,2)=G1;</a:t>
            </a:r>
            <a:endParaRPr lang="tr-TR" dirty="0" smtClean="0"/>
          </a:p>
          <a:p>
            <a:pPr>
              <a:buNone/>
            </a:pPr>
            <a:r>
              <a:rPr lang="tr-TR" dirty="0"/>
              <a:t>	</a:t>
            </a:r>
            <a:r>
              <a:rPr lang="en-US" dirty="0" smtClean="0"/>
              <a:t>F3(:,:,3)=G3;</a:t>
            </a:r>
          </a:p>
          <a:p>
            <a:pPr>
              <a:buNone/>
            </a:pPr>
            <a:r>
              <a:rPr lang="tr-TR" dirty="0"/>
              <a:t>	</a:t>
            </a:r>
            <a:r>
              <a:rPr lang="en-US" dirty="0" err="1" smtClean="0"/>
              <a:t>figure;imshow</a:t>
            </a:r>
            <a:r>
              <a:rPr lang="en-US" dirty="0" smtClean="0"/>
              <a:t>(F3);</a:t>
            </a:r>
            <a:endParaRPr lang="tr-TR" dirty="0" smtClean="0"/>
          </a:p>
          <a:p>
            <a:pPr>
              <a:buNone/>
            </a:pPr>
            <a:r>
              <a:rPr lang="tr-TR" dirty="0" smtClean="0"/>
              <a:t>	</a:t>
            </a:r>
          </a:p>
          <a:p>
            <a:pPr>
              <a:buNone/>
            </a:pPr>
            <a:r>
              <a:rPr lang="tr-TR" dirty="0"/>
              <a:t>	</a:t>
            </a:r>
            <a:r>
              <a:rPr lang="en-US" dirty="0" smtClean="0"/>
              <a:t>F3(:,:,1)=G</a:t>
            </a:r>
            <a:r>
              <a:rPr lang="tr-TR" dirty="0" smtClean="0"/>
              <a:t>3</a:t>
            </a:r>
            <a:r>
              <a:rPr lang="en-US" dirty="0" smtClean="0"/>
              <a:t>;</a:t>
            </a:r>
          </a:p>
          <a:p>
            <a:pPr>
              <a:buNone/>
            </a:pPr>
            <a:r>
              <a:rPr lang="tr-TR" dirty="0" smtClean="0"/>
              <a:t>	</a:t>
            </a:r>
            <a:r>
              <a:rPr lang="en-US" dirty="0" smtClean="0"/>
              <a:t>F3(:,:,2)=G</a:t>
            </a:r>
            <a:r>
              <a:rPr lang="tr-TR" dirty="0" smtClean="0"/>
              <a:t>2</a:t>
            </a:r>
            <a:r>
              <a:rPr lang="en-US" dirty="0" smtClean="0"/>
              <a:t>;</a:t>
            </a:r>
            <a:endParaRPr lang="tr-TR" dirty="0" smtClean="0"/>
          </a:p>
          <a:p>
            <a:pPr>
              <a:buNone/>
            </a:pPr>
            <a:r>
              <a:rPr lang="tr-TR" dirty="0" smtClean="0"/>
              <a:t>	</a:t>
            </a:r>
            <a:r>
              <a:rPr lang="en-US" dirty="0" smtClean="0"/>
              <a:t>F3(:,:,3)=G</a:t>
            </a:r>
            <a:r>
              <a:rPr lang="tr-TR" dirty="0" smtClean="0"/>
              <a:t>1</a:t>
            </a:r>
            <a:r>
              <a:rPr lang="en-US" dirty="0" smtClean="0"/>
              <a:t>;</a:t>
            </a:r>
          </a:p>
          <a:p>
            <a:pPr>
              <a:buNone/>
            </a:pPr>
            <a:r>
              <a:rPr lang="tr-TR" dirty="0" smtClean="0"/>
              <a:t>	</a:t>
            </a:r>
            <a:r>
              <a:rPr lang="en-US" dirty="0" err="1" smtClean="0"/>
              <a:t>figure;imshow</a:t>
            </a:r>
            <a:r>
              <a:rPr lang="en-US" dirty="0" smtClean="0"/>
              <a:t>(F3);</a:t>
            </a:r>
            <a:endParaRPr lang="tr-TR" dirty="0" smtClean="0"/>
          </a:p>
          <a:p>
            <a:pPr>
              <a:buNone/>
            </a:pPr>
            <a:endParaRPr lang="tr-TR" dirty="0"/>
          </a:p>
        </p:txBody>
      </p:sp>
      <p:pic>
        <p:nvPicPr>
          <p:cNvPr id="4" name="Picture 3"/>
          <p:cNvPicPr>
            <a:picLocks noChangeAspect="1" noChangeArrowheads="1"/>
          </p:cNvPicPr>
          <p:nvPr/>
        </p:nvPicPr>
        <p:blipFill>
          <a:blip r:embed="rId2" cstate="print"/>
          <a:srcRect/>
          <a:stretch>
            <a:fillRect/>
          </a:stretch>
        </p:blipFill>
        <p:spPr bwMode="auto">
          <a:xfrm>
            <a:off x="4714876" y="1000108"/>
            <a:ext cx="4215431" cy="3082927"/>
          </a:xfrm>
          <a:prstGeom prst="rect">
            <a:avLst/>
          </a:prstGeom>
          <a:noFill/>
          <a:ln w="9525">
            <a:noFill/>
            <a:miter lim="800000"/>
            <a:headEnd/>
            <a:tailEnd/>
          </a:ln>
          <a:effectLst/>
        </p:spPr>
      </p:pic>
      <p:pic>
        <p:nvPicPr>
          <p:cNvPr id="4098" name="Picture 2"/>
          <p:cNvPicPr>
            <a:picLocks noChangeAspect="1" noChangeArrowheads="1"/>
          </p:cNvPicPr>
          <p:nvPr/>
        </p:nvPicPr>
        <p:blipFill>
          <a:blip r:embed="rId3" cstate="print"/>
          <a:srcRect/>
          <a:stretch>
            <a:fillRect/>
          </a:stretch>
        </p:blipFill>
        <p:spPr bwMode="auto">
          <a:xfrm>
            <a:off x="4786314" y="3953159"/>
            <a:ext cx="4114802" cy="2904841"/>
          </a:xfrm>
          <a:prstGeom prst="rect">
            <a:avLst/>
          </a:prstGeom>
          <a:noFill/>
          <a:ln w="9525">
            <a:noFill/>
            <a:miter lim="800000"/>
            <a:headEnd/>
            <a:tailEnd/>
          </a:ln>
          <a:effectLst/>
        </p:spPr>
      </p:pic>
      <p:sp>
        <p:nvSpPr>
          <p:cNvPr id="6" name="5 Slayt Numarası Yer Tutucusu"/>
          <p:cNvSpPr>
            <a:spLocks noGrp="1"/>
          </p:cNvSpPr>
          <p:nvPr>
            <p:ph type="sldNum" sz="quarter" idx="12"/>
          </p:nvPr>
        </p:nvSpPr>
        <p:spPr/>
        <p:txBody>
          <a:bodyPr/>
          <a:lstStyle/>
          <a:p>
            <a:fld id="{583A5473-B7E2-4064-90C8-8CDD97F93B60}" type="slidenum">
              <a:rPr lang="en-US" smtClean="0"/>
              <a:pPr/>
              <a:t>15</a:t>
            </a:fld>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idx="1"/>
          </p:nvPr>
        </p:nvSpPr>
        <p:spPr/>
        <p:txBody>
          <a:bodyPr/>
          <a:lstStyle/>
          <a:p>
            <a:pPr>
              <a:buNone/>
            </a:pPr>
            <a:r>
              <a:rPr lang="tr-TR" dirty="0" smtClean="0"/>
              <a:t>	</a:t>
            </a:r>
            <a:r>
              <a:rPr lang="en-US" dirty="0" smtClean="0"/>
              <a:t>F3(:,:,1)=G1;</a:t>
            </a:r>
          </a:p>
          <a:p>
            <a:pPr>
              <a:buNone/>
            </a:pPr>
            <a:r>
              <a:rPr lang="tr-TR" dirty="0" smtClean="0"/>
              <a:t>	</a:t>
            </a:r>
            <a:r>
              <a:rPr lang="en-US" dirty="0" smtClean="0"/>
              <a:t>F3(:,:,2)=G1;</a:t>
            </a:r>
          </a:p>
          <a:p>
            <a:pPr>
              <a:buNone/>
            </a:pPr>
            <a:r>
              <a:rPr lang="tr-TR" dirty="0" smtClean="0"/>
              <a:t>	</a:t>
            </a:r>
            <a:r>
              <a:rPr lang="en-US" dirty="0" smtClean="0"/>
              <a:t>F3(:,:,3)=G3;</a:t>
            </a:r>
          </a:p>
          <a:p>
            <a:pPr>
              <a:buNone/>
            </a:pPr>
            <a:r>
              <a:rPr lang="tr-TR" dirty="0" smtClean="0"/>
              <a:t>	</a:t>
            </a:r>
            <a:r>
              <a:rPr lang="en-US" dirty="0" err="1" smtClean="0"/>
              <a:t>figure;imshow</a:t>
            </a:r>
            <a:r>
              <a:rPr lang="en-US" dirty="0" smtClean="0"/>
              <a:t>(F3);</a:t>
            </a:r>
            <a:endParaRPr lang="tr-TR" dirty="0"/>
          </a:p>
        </p:txBody>
      </p:sp>
      <p:pic>
        <p:nvPicPr>
          <p:cNvPr id="5122" name="Picture 2"/>
          <p:cNvPicPr>
            <a:picLocks noChangeAspect="1" noChangeArrowheads="1"/>
          </p:cNvPicPr>
          <p:nvPr/>
        </p:nvPicPr>
        <p:blipFill>
          <a:blip r:embed="rId2" cstate="print"/>
          <a:srcRect/>
          <a:stretch>
            <a:fillRect/>
          </a:stretch>
        </p:blipFill>
        <p:spPr bwMode="auto">
          <a:xfrm>
            <a:off x="4786314" y="1142984"/>
            <a:ext cx="4114802" cy="3009333"/>
          </a:xfrm>
          <a:prstGeom prst="rect">
            <a:avLst/>
          </a:prstGeom>
          <a:noFill/>
          <a:ln w="9525">
            <a:noFill/>
            <a:miter lim="800000"/>
            <a:headEnd/>
            <a:tailEnd/>
          </a:ln>
          <a:effectLst/>
        </p:spPr>
      </p:pic>
      <p:sp>
        <p:nvSpPr>
          <p:cNvPr id="5" name="4 Slayt Numarası Yer Tutucusu"/>
          <p:cNvSpPr>
            <a:spLocks noGrp="1"/>
          </p:cNvSpPr>
          <p:nvPr>
            <p:ph type="sldNum" sz="quarter" idx="12"/>
          </p:nvPr>
        </p:nvSpPr>
        <p:spPr/>
        <p:txBody>
          <a:bodyPr/>
          <a:lstStyle/>
          <a:p>
            <a:fld id="{583A5473-B7E2-4064-90C8-8CDD97F93B60}" type="slidenum">
              <a:rPr lang="en-US" smtClean="0"/>
              <a:pPr/>
              <a:t>16</a:t>
            </a:fld>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Slayt Numarası Yer Tutucusu"/>
          <p:cNvSpPr>
            <a:spLocks noGrp="1"/>
          </p:cNvSpPr>
          <p:nvPr>
            <p:ph type="sldNum" sz="quarter" idx="12"/>
          </p:nvPr>
        </p:nvSpPr>
        <p:spPr/>
        <p:txBody>
          <a:bodyPr/>
          <a:lstStyle/>
          <a:p>
            <a:fld id="{583A5473-B7E2-4064-90C8-8CDD97F93B60}" type="slidenum">
              <a:rPr lang="en-US" smtClean="0"/>
              <a:pPr/>
              <a:t>17</a:t>
            </a:fld>
            <a:endParaRPr lang="en-US" dirty="0"/>
          </a:p>
        </p:txBody>
      </p:sp>
      <p:sp>
        <p:nvSpPr>
          <p:cNvPr id="5" name="4 Dikdörtgen"/>
          <p:cNvSpPr/>
          <p:nvPr/>
        </p:nvSpPr>
        <p:spPr>
          <a:xfrm>
            <a:off x="571472" y="285728"/>
            <a:ext cx="3850734" cy="584775"/>
          </a:xfrm>
          <a:prstGeom prst="rect">
            <a:avLst/>
          </a:prstGeom>
        </p:spPr>
        <p:txBody>
          <a:bodyPr wrap="none">
            <a:spAutoFit/>
          </a:bodyPr>
          <a:lstStyle/>
          <a:p>
            <a:r>
              <a:rPr lang="tr-TR" sz="3200" b="1" dirty="0" smtClean="0">
                <a:solidFill>
                  <a:srgbClr val="FFC000"/>
                </a:solidFill>
                <a:latin typeface="Arial" pitchFamily="34" charset="0"/>
                <a:cs typeface="Arial" pitchFamily="34" charset="0"/>
              </a:rPr>
              <a:t>Görüntü Filtreleme</a:t>
            </a:r>
            <a:endParaRPr lang="tr-TR" sz="3200" dirty="0"/>
          </a:p>
        </p:txBody>
      </p:sp>
      <p:sp>
        <p:nvSpPr>
          <p:cNvPr id="6" name="5 Metin kutusu"/>
          <p:cNvSpPr txBox="1"/>
          <p:nvPr/>
        </p:nvSpPr>
        <p:spPr>
          <a:xfrm>
            <a:off x="500034" y="1142984"/>
            <a:ext cx="7643866" cy="1938992"/>
          </a:xfrm>
          <a:prstGeom prst="rect">
            <a:avLst/>
          </a:prstGeom>
          <a:noFill/>
        </p:spPr>
        <p:txBody>
          <a:bodyPr wrap="square" rtlCol="0">
            <a:spAutoFit/>
          </a:bodyPr>
          <a:lstStyle/>
          <a:p>
            <a:r>
              <a:rPr lang="tr-TR" sz="2400" dirty="0" smtClean="0"/>
              <a:t>Görüntü filtreleme, gürültü çıkartma ve görüntü iyileştirme gibi pencere işlemleri uygulamalarını içerir. Bu bölüm yerel ortalama, medyan veya </a:t>
            </a:r>
            <a:r>
              <a:rPr lang="tr-TR" sz="2400" dirty="0" err="1" smtClean="0"/>
              <a:t>mod</a:t>
            </a:r>
            <a:r>
              <a:rPr lang="tr-TR" sz="2400" dirty="0" smtClean="0"/>
              <a:t> filtreleri gibi temel uygulamalar ile ne yapılabileceği ile ilgilidir. Genellikle gri seviyeli görüntüler üzerinde çalışılmıştır.</a:t>
            </a:r>
            <a:endParaRPr lang="tr-TR" sz="24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etin kutusu"/>
          <p:cNvSpPr txBox="1"/>
          <p:nvPr/>
        </p:nvSpPr>
        <p:spPr>
          <a:xfrm>
            <a:off x="357158" y="285728"/>
            <a:ext cx="8501122" cy="4401205"/>
          </a:xfrm>
          <a:prstGeom prst="rect">
            <a:avLst/>
          </a:prstGeom>
          <a:noFill/>
        </p:spPr>
        <p:txBody>
          <a:bodyPr wrap="square" rtlCol="0">
            <a:spAutoFit/>
          </a:bodyPr>
          <a:lstStyle/>
          <a:p>
            <a:r>
              <a:rPr lang="tr-TR" sz="3200" b="1" dirty="0" smtClean="0">
                <a:solidFill>
                  <a:srgbClr val="FFC000"/>
                </a:solidFill>
                <a:latin typeface="Arial" pitchFamily="34" charset="0"/>
                <a:ea typeface="Times New Roman" pitchFamily="18" charset="0"/>
                <a:cs typeface="Arial" pitchFamily="34" charset="0"/>
              </a:rPr>
              <a:t>Düzleştirme ile Gürültü Bastırma</a:t>
            </a:r>
          </a:p>
          <a:p>
            <a:endParaRPr lang="tr-TR" sz="3200" b="1" dirty="0" smtClean="0">
              <a:solidFill>
                <a:srgbClr val="FFC000"/>
              </a:solidFill>
              <a:latin typeface="Arial" pitchFamily="34" charset="0"/>
              <a:ea typeface="Times New Roman" pitchFamily="18" charset="0"/>
              <a:cs typeface="Arial" pitchFamily="34" charset="0"/>
            </a:endParaRPr>
          </a:p>
          <a:p>
            <a:pPr algn="just"/>
            <a:r>
              <a:rPr lang="tr-TR" sz="2400" dirty="0" smtClean="0"/>
              <a:t>Alçak geçiren filtre normalde yüksek frekanslı işaret bileşenlerinin elimine edilmesi olarak düşünülür. Bu yüzden özel frekans uzayında gerçekleştirilir. Yine de bunu piksel uzayında gerçekleştirmek mümkündür.</a:t>
            </a:r>
          </a:p>
          <a:p>
            <a:pPr algn="just"/>
            <a:endParaRPr lang="tr-TR" sz="2400" dirty="0" smtClean="0"/>
          </a:p>
          <a:p>
            <a:pPr algn="just"/>
            <a:r>
              <a:rPr lang="tr-TR" sz="2400" dirty="0" smtClean="0"/>
              <a:t>1966’da </a:t>
            </a:r>
            <a:r>
              <a:rPr lang="tr-TR" sz="2400" dirty="0" err="1" smtClean="0"/>
              <a:t>Rosie’nin</a:t>
            </a:r>
            <a:r>
              <a:rPr lang="tr-TR" sz="2400" dirty="0" smtClean="0"/>
              <a:t> yapmış olduğu çalışmaya dayanarak bir işareti özel bir frekans uzayında bir fonksiyon ile çarpmak fonksiyonun piksel uzayında </a:t>
            </a:r>
            <a:r>
              <a:rPr lang="tr-TR" sz="2400" dirty="0" err="1" smtClean="0"/>
              <a:t>Fourier</a:t>
            </a:r>
            <a:r>
              <a:rPr lang="tr-TR" sz="2400" dirty="0" smtClean="0"/>
              <a:t> dönüşümü ile </a:t>
            </a:r>
            <a:r>
              <a:rPr lang="tr-TR" sz="2400" dirty="0" err="1" smtClean="0"/>
              <a:t>konvolüsyonunu</a:t>
            </a:r>
            <a:r>
              <a:rPr lang="tr-TR" sz="2400" dirty="0" smtClean="0"/>
              <a:t> almaya eşit olduğu söylenebilir.</a:t>
            </a:r>
          </a:p>
        </p:txBody>
      </p:sp>
      <p:sp>
        <p:nvSpPr>
          <p:cNvPr id="3" name="2 Slayt Numarası Yer Tutucusu"/>
          <p:cNvSpPr>
            <a:spLocks noGrp="1"/>
          </p:cNvSpPr>
          <p:nvPr>
            <p:ph type="sldNum" sz="quarter" idx="12"/>
          </p:nvPr>
        </p:nvSpPr>
        <p:spPr/>
        <p:txBody>
          <a:bodyPr/>
          <a:lstStyle/>
          <a:p>
            <a:fld id="{583A5473-B7E2-4064-90C8-8CDD97F93B60}" type="slidenum">
              <a:rPr lang="en-US" smtClean="0"/>
              <a:pPr/>
              <a:t>18</a:t>
            </a:fld>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etin kutusu"/>
          <p:cNvSpPr txBox="1"/>
          <p:nvPr/>
        </p:nvSpPr>
        <p:spPr>
          <a:xfrm>
            <a:off x="285720" y="285728"/>
            <a:ext cx="8501122" cy="1969770"/>
          </a:xfrm>
          <a:prstGeom prst="rect">
            <a:avLst/>
          </a:prstGeom>
          <a:noFill/>
        </p:spPr>
        <p:txBody>
          <a:bodyPr wrap="square" rtlCol="0">
            <a:spAutoFit/>
          </a:bodyPr>
          <a:lstStyle/>
          <a:p>
            <a:r>
              <a:rPr lang="en-US" sz="3200" b="1" dirty="0" smtClean="0">
                <a:solidFill>
                  <a:srgbClr val="FFC000"/>
                </a:solidFill>
                <a:latin typeface="Arial" pitchFamily="34" charset="0"/>
                <a:ea typeface="Times New Roman" pitchFamily="18" charset="0"/>
                <a:cs typeface="Arial" pitchFamily="34" charset="0"/>
              </a:rPr>
              <a:t>Mean </a:t>
            </a:r>
            <a:r>
              <a:rPr lang="tr-TR" sz="3200" b="1" dirty="0" err="1" smtClean="0">
                <a:solidFill>
                  <a:srgbClr val="FFC000"/>
                </a:solidFill>
                <a:latin typeface="Arial" pitchFamily="34" charset="0"/>
                <a:ea typeface="Times New Roman" pitchFamily="18" charset="0"/>
                <a:cs typeface="Arial" pitchFamily="34" charset="0"/>
              </a:rPr>
              <a:t>F</a:t>
            </a:r>
            <a:r>
              <a:rPr lang="en-US" sz="3200" b="1" dirty="0" err="1" smtClean="0">
                <a:solidFill>
                  <a:srgbClr val="FFC000"/>
                </a:solidFill>
                <a:latin typeface="Arial" pitchFamily="34" charset="0"/>
                <a:ea typeface="Times New Roman" pitchFamily="18" charset="0"/>
                <a:cs typeface="Arial" pitchFamily="34" charset="0"/>
              </a:rPr>
              <a:t>ilt</a:t>
            </a:r>
            <a:r>
              <a:rPr lang="tr-TR" sz="3200" b="1" dirty="0" err="1" smtClean="0">
                <a:solidFill>
                  <a:srgbClr val="FFC000"/>
                </a:solidFill>
                <a:latin typeface="Arial" pitchFamily="34" charset="0"/>
                <a:ea typeface="Times New Roman" pitchFamily="18" charset="0"/>
                <a:cs typeface="Arial" pitchFamily="34" charset="0"/>
              </a:rPr>
              <a:t>resi</a:t>
            </a:r>
            <a:r>
              <a:rPr lang="tr-TR" sz="3200" b="1" dirty="0" smtClean="0">
                <a:solidFill>
                  <a:srgbClr val="FFC000"/>
                </a:solidFill>
                <a:latin typeface="Arial" pitchFamily="34" charset="0"/>
                <a:ea typeface="Times New Roman" pitchFamily="18" charset="0"/>
                <a:cs typeface="Arial" pitchFamily="34" charset="0"/>
              </a:rPr>
              <a:t> (Ortalama Filtresi) </a:t>
            </a:r>
            <a:endParaRPr lang="en-US" b="1" dirty="0" smtClean="0"/>
          </a:p>
          <a:p>
            <a:r>
              <a:rPr lang="tr-TR" dirty="0" err="1" smtClean="0"/>
              <a:t>Mean</a:t>
            </a:r>
            <a:r>
              <a:rPr lang="tr-TR" dirty="0" smtClean="0"/>
              <a:t> filtresi penceredeki bütün piksel değerlerinin ortalamasının ortadaki değere yerleştirilmesi ile yapılan özel bir filtredir. Pencere genellikle karedir, herhangi bir şekilde de olabilir. 3x3’lük pencere ile yapılan </a:t>
            </a:r>
            <a:r>
              <a:rPr lang="tr-TR" dirty="0" err="1" smtClean="0"/>
              <a:t>mean</a:t>
            </a:r>
            <a:r>
              <a:rPr lang="tr-TR" dirty="0" smtClean="0"/>
              <a:t> filtresinin bir örneği aşağıda gösterilmiştir.</a:t>
            </a:r>
          </a:p>
          <a:p>
            <a:endParaRPr lang="en-US" dirty="0"/>
          </a:p>
        </p:txBody>
      </p:sp>
      <p:pic>
        <p:nvPicPr>
          <p:cNvPr id="1026" name="Picture 2"/>
          <p:cNvPicPr>
            <a:picLocks noChangeAspect="1" noChangeArrowheads="1"/>
          </p:cNvPicPr>
          <p:nvPr/>
        </p:nvPicPr>
        <p:blipFill>
          <a:blip r:embed="rId2" cstate="print"/>
          <a:srcRect l="16113" t="26367" r="18701" b="16015"/>
          <a:stretch>
            <a:fillRect/>
          </a:stretch>
        </p:blipFill>
        <p:spPr bwMode="auto">
          <a:xfrm>
            <a:off x="1547664" y="2000240"/>
            <a:ext cx="6357982" cy="4214842"/>
          </a:xfrm>
          <a:prstGeom prst="rect">
            <a:avLst/>
          </a:prstGeom>
          <a:noFill/>
          <a:ln w="9525">
            <a:noFill/>
            <a:miter lim="800000"/>
            <a:headEnd/>
            <a:tailEnd/>
          </a:ln>
          <a:effectLst/>
        </p:spPr>
      </p:pic>
      <p:sp>
        <p:nvSpPr>
          <p:cNvPr id="4" name="3 Metin kutusu"/>
          <p:cNvSpPr txBox="1"/>
          <p:nvPr/>
        </p:nvSpPr>
        <p:spPr>
          <a:xfrm>
            <a:off x="285720" y="6286520"/>
            <a:ext cx="8858280" cy="369332"/>
          </a:xfrm>
          <a:prstGeom prst="rect">
            <a:avLst/>
          </a:prstGeom>
          <a:noFill/>
        </p:spPr>
        <p:txBody>
          <a:bodyPr wrap="square" rtlCol="0">
            <a:spAutoFit/>
          </a:bodyPr>
          <a:lstStyle/>
          <a:p>
            <a:r>
              <a:rPr lang="tr-TR" dirty="0" smtClean="0"/>
              <a:t>Şekil: Merkezdeki 1 değeri dokuz değerin ortalaması olan 5 ile değiştirilmiştir.</a:t>
            </a:r>
            <a:endParaRPr lang="en-US" dirty="0"/>
          </a:p>
        </p:txBody>
      </p:sp>
      <p:sp>
        <p:nvSpPr>
          <p:cNvPr id="5" name="4 Slayt Numarası Yer Tutucusu"/>
          <p:cNvSpPr>
            <a:spLocks noGrp="1"/>
          </p:cNvSpPr>
          <p:nvPr>
            <p:ph type="sldNum" sz="quarter" idx="12"/>
          </p:nvPr>
        </p:nvSpPr>
        <p:spPr/>
        <p:txBody>
          <a:bodyPr/>
          <a:lstStyle/>
          <a:p>
            <a:fld id="{583A5473-B7E2-4064-90C8-8CDD97F93B60}" type="slidenum">
              <a:rPr lang="en-US" smtClean="0"/>
              <a:pPr/>
              <a:t>19</a:t>
            </a:fld>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etin kutusu"/>
          <p:cNvSpPr txBox="1"/>
          <p:nvPr/>
        </p:nvSpPr>
        <p:spPr>
          <a:xfrm>
            <a:off x="285720" y="214290"/>
            <a:ext cx="8215370" cy="1969770"/>
          </a:xfrm>
          <a:prstGeom prst="rect">
            <a:avLst/>
          </a:prstGeom>
          <a:noFill/>
        </p:spPr>
        <p:txBody>
          <a:bodyPr wrap="square" rtlCol="0">
            <a:spAutoFit/>
          </a:bodyPr>
          <a:lstStyle/>
          <a:p>
            <a:r>
              <a:rPr lang="en-US" sz="3200" b="1" dirty="0" smtClean="0">
                <a:solidFill>
                  <a:srgbClr val="FFC000"/>
                </a:solidFill>
                <a:latin typeface="Arial" pitchFamily="34" charset="0"/>
                <a:ea typeface="Times New Roman" pitchFamily="18" charset="0"/>
                <a:cs typeface="Arial" pitchFamily="34" charset="0"/>
              </a:rPr>
              <a:t>N</a:t>
            </a:r>
            <a:r>
              <a:rPr lang="tr-TR" sz="3200" b="1" dirty="0" err="1" smtClean="0">
                <a:solidFill>
                  <a:srgbClr val="FFC000"/>
                </a:solidFill>
                <a:latin typeface="Arial" pitchFamily="34" charset="0"/>
                <a:ea typeface="Times New Roman" pitchFamily="18" charset="0"/>
                <a:cs typeface="Arial" pitchFamily="34" charset="0"/>
              </a:rPr>
              <a:t>egatif</a:t>
            </a:r>
            <a:r>
              <a:rPr lang="tr-TR" sz="3200" b="1" dirty="0" smtClean="0">
                <a:solidFill>
                  <a:srgbClr val="FFC000"/>
                </a:solidFill>
                <a:latin typeface="Arial" pitchFamily="34" charset="0"/>
                <a:ea typeface="Times New Roman" pitchFamily="18" charset="0"/>
                <a:cs typeface="Arial" pitchFamily="34" charset="0"/>
              </a:rPr>
              <a:t> Görüntüler</a:t>
            </a:r>
          </a:p>
          <a:p>
            <a:endParaRPr lang="en-US" b="1" dirty="0" smtClean="0"/>
          </a:p>
          <a:p>
            <a:r>
              <a:rPr lang="tr-TR" dirty="0" smtClean="0"/>
              <a:t>Aşağıdaki kodlar 200x133’lük bir BMP görüntüsünü yükler, negatifini hesaplar ve sonucu gösterir. </a:t>
            </a:r>
            <a:r>
              <a:rPr lang="tr-TR" dirty="0" err="1" smtClean="0"/>
              <a:t>ColorRGB</a:t>
            </a:r>
            <a:r>
              <a:rPr lang="tr-TR" dirty="0" smtClean="0"/>
              <a:t> kodu </a:t>
            </a:r>
            <a:r>
              <a:rPr lang="tr-TR" dirty="0" err="1" smtClean="0"/>
              <a:t>rgb</a:t>
            </a:r>
            <a:r>
              <a:rPr lang="tr-TR" dirty="0" smtClean="0"/>
              <a:t> renklerini tanımlayan r, g ve b tamsayı değerlerini içeren yapıdır.</a:t>
            </a:r>
            <a:r>
              <a:rPr lang="en-US" dirty="0" smtClean="0"/>
              <a:t/>
            </a:r>
            <a:br>
              <a:rPr lang="en-US" dirty="0" smtClean="0"/>
            </a:br>
            <a:endParaRPr lang="en-US" dirty="0"/>
          </a:p>
        </p:txBody>
      </p:sp>
      <p:pic>
        <p:nvPicPr>
          <p:cNvPr id="10242" name="Picture 2"/>
          <p:cNvPicPr>
            <a:picLocks noChangeAspect="1" noChangeArrowheads="1"/>
          </p:cNvPicPr>
          <p:nvPr/>
        </p:nvPicPr>
        <p:blipFill>
          <a:blip r:embed="rId2" cstate="print"/>
          <a:srcRect t="28320" r="58984" b="26758"/>
          <a:stretch>
            <a:fillRect/>
          </a:stretch>
        </p:blipFill>
        <p:spPr bwMode="auto">
          <a:xfrm>
            <a:off x="0" y="2071678"/>
            <a:ext cx="5000628" cy="4342445"/>
          </a:xfrm>
          <a:prstGeom prst="rect">
            <a:avLst/>
          </a:prstGeom>
          <a:noFill/>
          <a:ln w="9525">
            <a:noFill/>
            <a:miter lim="800000"/>
            <a:headEnd/>
            <a:tailEnd/>
          </a:ln>
          <a:effectLst/>
        </p:spPr>
      </p:pic>
      <p:pic>
        <p:nvPicPr>
          <p:cNvPr id="10243" name="Picture 3"/>
          <p:cNvPicPr>
            <a:picLocks noChangeAspect="1" noChangeArrowheads="1"/>
          </p:cNvPicPr>
          <p:nvPr/>
        </p:nvPicPr>
        <p:blipFill>
          <a:blip r:embed="rId3" cstate="print"/>
          <a:srcRect t="40234" r="78565" b="40234"/>
          <a:stretch>
            <a:fillRect/>
          </a:stretch>
        </p:blipFill>
        <p:spPr bwMode="auto">
          <a:xfrm>
            <a:off x="5072066" y="1714488"/>
            <a:ext cx="3786214" cy="2587432"/>
          </a:xfrm>
          <a:prstGeom prst="rect">
            <a:avLst/>
          </a:prstGeom>
          <a:noFill/>
          <a:ln w="9525">
            <a:noFill/>
            <a:miter lim="800000"/>
            <a:headEnd/>
            <a:tailEnd/>
          </a:ln>
          <a:effectLst/>
        </p:spPr>
      </p:pic>
      <p:pic>
        <p:nvPicPr>
          <p:cNvPr id="10244" name="Picture 4"/>
          <p:cNvPicPr>
            <a:picLocks noChangeAspect="1" noChangeArrowheads="1"/>
          </p:cNvPicPr>
          <p:nvPr/>
        </p:nvPicPr>
        <p:blipFill>
          <a:blip r:embed="rId4" cstate="print"/>
          <a:srcRect t="37305" r="78565" b="43164"/>
          <a:stretch>
            <a:fillRect/>
          </a:stretch>
        </p:blipFill>
        <p:spPr bwMode="auto">
          <a:xfrm>
            <a:off x="5072066" y="4286256"/>
            <a:ext cx="3786214" cy="2587432"/>
          </a:xfrm>
          <a:prstGeom prst="rect">
            <a:avLst/>
          </a:prstGeom>
          <a:noFill/>
          <a:ln w="9525">
            <a:noFill/>
            <a:miter lim="800000"/>
            <a:headEnd/>
            <a:tailEnd/>
          </a:ln>
          <a:effectLst/>
        </p:spPr>
      </p:pic>
      <p:sp>
        <p:nvSpPr>
          <p:cNvPr id="6" name="5 Slayt Numarası Yer Tutucusu"/>
          <p:cNvSpPr>
            <a:spLocks noGrp="1"/>
          </p:cNvSpPr>
          <p:nvPr>
            <p:ph type="sldNum" sz="quarter" idx="12"/>
          </p:nvPr>
        </p:nvSpPr>
        <p:spPr/>
        <p:txBody>
          <a:bodyPr/>
          <a:lstStyle/>
          <a:p>
            <a:fld id="{583A5473-B7E2-4064-90C8-8CDD97F93B60}" type="slidenum">
              <a:rPr lang="en-US" smtClean="0"/>
              <a:pPr/>
              <a:t>2</a:t>
            </a:fld>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normAutofit/>
          </a:bodyPr>
          <a:lstStyle/>
          <a:p>
            <a:r>
              <a:rPr lang="en-US" sz="3200" b="1" dirty="0" smtClean="0">
                <a:solidFill>
                  <a:srgbClr val="FFC000"/>
                </a:solidFill>
                <a:latin typeface="Arial" pitchFamily="34" charset="0"/>
                <a:ea typeface="Times New Roman" pitchFamily="18" charset="0"/>
                <a:cs typeface="Arial" pitchFamily="34" charset="0"/>
              </a:rPr>
              <a:t>Mean </a:t>
            </a:r>
            <a:r>
              <a:rPr lang="tr-TR" sz="3200" b="1" dirty="0" smtClean="0">
                <a:solidFill>
                  <a:srgbClr val="FFC000"/>
                </a:solidFill>
                <a:latin typeface="Arial" pitchFamily="34" charset="0"/>
                <a:ea typeface="Times New Roman" pitchFamily="18" charset="0"/>
                <a:cs typeface="Arial" pitchFamily="34" charset="0"/>
              </a:rPr>
              <a:t>F</a:t>
            </a:r>
            <a:r>
              <a:rPr lang="en-US" sz="3200" b="1" dirty="0" err="1" smtClean="0">
                <a:solidFill>
                  <a:srgbClr val="FFC000"/>
                </a:solidFill>
                <a:latin typeface="Arial" pitchFamily="34" charset="0"/>
                <a:ea typeface="Times New Roman" pitchFamily="18" charset="0"/>
                <a:cs typeface="Arial" pitchFamily="34" charset="0"/>
              </a:rPr>
              <a:t>ilt</a:t>
            </a:r>
            <a:r>
              <a:rPr lang="tr-TR" sz="3200" b="1" dirty="0" err="1" smtClean="0">
                <a:solidFill>
                  <a:srgbClr val="FFC000"/>
                </a:solidFill>
                <a:latin typeface="Arial" pitchFamily="34" charset="0"/>
                <a:ea typeface="Times New Roman" pitchFamily="18" charset="0"/>
                <a:cs typeface="Arial" pitchFamily="34" charset="0"/>
              </a:rPr>
              <a:t>resi</a:t>
            </a:r>
            <a:endParaRPr lang="en-US" sz="3200" dirty="0"/>
          </a:p>
        </p:txBody>
      </p:sp>
      <p:graphicFrame>
        <p:nvGraphicFramePr>
          <p:cNvPr id="96259" name="Group 3"/>
          <p:cNvGraphicFramePr>
            <a:graphicFrameLocks noGrp="1"/>
          </p:cNvGraphicFramePr>
          <p:nvPr/>
        </p:nvGraphicFramePr>
        <p:xfrm>
          <a:off x="711200" y="2287588"/>
          <a:ext cx="3556000" cy="3424238"/>
        </p:xfrm>
        <a:graphic>
          <a:graphicData uri="http://schemas.openxmlformats.org/drawingml/2006/table">
            <a:tbl>
              <a:tblPr/>
              <a:tblGrid>
                <a:gridCol w="355600"/>
                <a:gridCol w="355600"/>
                <a:gridCol w="355600"/>
                <a:gridCol w="355600"/>
                <a:gridCol w="355600"/>
                <a:gridCol w="355600"/>
                <a:gridCol w="355600"/>
                <a:gridCol w="369888"/>
                <a:gridCol w="341312"/>
                <a:gridCol w="355600"/>
              </a:tblGrid>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3429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3413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3587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3429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r>
            </a:tbl>
          </a:graphicData>
        </a:graphic>
      </p:graphicFrame>
      <p:pic>
        <p:nvPicPr>
          <p:cNvPr id="96382" name="Picture 126" descr="txp_fig"/>
          <p:cNvPicPr>
            <a:picLocks noChangeAspect="1" noChangeArrowheads="1"/>
          </p:cNvPicPr>
          <p:nvPr>
            <p:custDataLst>
              <p:tags r:id="rId1"/>
            </p:custDataLst>
          </p:nvPr>
        </p:nvPicPr>
        <p:blipFill>
          <a:blip r:embed="rId5" cstate="print"/>
          <a:srcRect/>
          <a:stretch>
            <a:fillRect/>
          </a:stretch>
        </p:blipFill>
        <p:spPr bwMode="auto">
          <a:xfrm>
            <a:off x="1752600" y="1600200"/>
            <a:ext cx="1527175" cy="458788"/>
          </a:xfrm>
          <a:prstGeom prst="rect">
            <a:avLst/>
          </a:prstGeom>
          <a:noFill/>
          <a:ln w="9525">
            <a:noFill/>
            <a:miter lim="800000"/>
            <a:headEnd/>
            <a:tailEnd/>
          </a:ln>
          <a:effectLst/>
        </p:spPr>
      </p:pic>
      <p:graphicFrame>
        <p:nvGraphicFramePr>
          <p:cNvPr id="96383" name="Group 127"/>
          <p:cNvGraphicFramePr>
            <a:graphicFrameLocks noGrp="1"/>
          </p:cNvGraphicFramePr>
          <p:nvPr/>
        </p:nvGraphicFramePr>
        <p:xfrm>
          <a:off x="4724400" y="2286000"/>
          <a:ext cx="3581400" cy="3429002"/>
        </p:xfrm>
        <a:graphic>
          <a:graphicData uri="http://schemas.openxmlformats.org/drawingml/2006/table">
            <a:tbl>
              <a:tblPr/>
              <a:tblGrid>
                <a:gridCol w="358775"/>
                <a:gridCol w="358775"/>
                <a:gridCol w="355600"/>
                <a:gridCol w="358775"/>
                <a:gridCol w="358775"/>
                <a:gridCol w="358775"/>
                <a:gridCol w="358775"/>
                <a:gridCol w="355600"/>
                <a:gridCol w="358775"/>
                <a:gridCol w="358775"/>
              </a:tblGrid>
              <a:tr h="3286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036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29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718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813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29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96506" name="Picture 250" descr="txp_fig"/>
          <p:cNvPicPr>
            <a:picLocks noChangeAspect="1" noChangeArrowheads="1"/>
          </p:cNvPicPr>
          <p:nvPr>
            <p:custDataLst>
              <p:tags r:id="rId2"/>
            </p:custDataLst>
          </p:nvPr>
        </p:nvPicPr>
        <p:blipFill>
          <a:blip r:embed="rId6" cstate="print"/>
          <a:srcRect/>
          <a:stretch>
            <a:fillRect/>
          </a:stretch>
        </p:blipFill>
        <p:spPr bwMode="auto">
          <a:xfrm>
            <a:off x="5867400" y="1600200"/>
            <a:ext cx="1371600" cy="457200"/>
          </a:xfrm>
          <a:prstGeom prst="rect">
            <a:avLst/>
          </a:prstGeom>
          <a:noFill/>
          <a:ln w="9525">
            <a:noFill/>
            <a:miter lim="800000"/>
            <a:headEnd/>
            <a:tailEnd/>
          </a:ln>
          <a:effectLst/>
        </p:spPr>
      </p:pic>
      <p:sp>
        <p:nvSpPr>
          <p:cNvPr id="96507" name="Rectangle 251"/>
          <p:cNvSpPr>
            <a:spLocks noChangeArrowheads="1"/>
          </p:cNvSpPr>
          <p:nvPr/>
        </p:nvSpPr>
        <p:spPr bwMode="auto">
          <a:xfrm>
            <a:off x="5105400" y="2590800"/>
            <a:ext cx="365125" cy="381000"/>
          </a:xfrm>
          <a:prstGeom prst="rect">
            <a:avLst/>
          </a:prstGeom>
          <a:noFill/>
          <a:ln w="38100">
            <a:solidFill>
              <a:srgbClr val="FF0000"/>
            </a:solidFill>
            <a:miter lim="800000"/>
            <a:headEnd/>
            <a:tailEnd/>
          </a:ln>
          <a:effectLst/>
        </p:spPr>
        <p:txBody>
          <a:bodyPr wrap="none" anchor="ctr"/>
          <a:lstStyle/>
          <a:p>
            <a:endParaRPr lang="tr-TR"/>
          </a:p>
        </p:txBody>
      </p:sp>
      <p:graphicFrame>
        <p:nvGraphicFramePr>
          <p:cNvPr id="96508" name="Group 252"/>
          <p:cNvGraphicFramePr>
            <a:graphicFrameLocks noGrp="1"/>
          </p:cNvGraphicFramePr>
          <p:nvPr/>
        </p:nvGraphicFramePr>
        <p:xfrm>
          <a:off x="711200" y="2287588"/>
          <a:ext cx="3556000" cy="3424238"/>
        </p:xfrm>
        <a:graphic>
          <a:graphicData uri="http://schemas.openxmlformats.org/drawingml/2006/table">
            <a:tbl>
              <a:tblPr/>
              <a:tblGrid>
                <a:gridCol w="355600"/>
                <a:gridCol w="355600"/>
                <a:gridCol w="355600"/>
                <a:gridCol w="355600"/>
                <a:gridCol w="355600"/>
                <a:gridCol w="355600"/>
                <a:gridCol w="355600"/>
                <a:gridCol w="369888"/>
                <a:gridCol w="341312"/>
                <a:gridCol w="355600"/>
              </a:tblGrid>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r>
              <a:tr h="3429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r>
              <a:tr h="3413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r>
              <a:tr h="3587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r>
              <a:tr h="3429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r>
            </a:tbl>
          </a:graphicData>
        </a:graphic>
      </p:graphicFrame>
      <p:sp>
        <p:nvSpPr>
          <p:cNvPr id="96631" name="Rectangle 375"/>
          <p:cNvSpPr>
            <a:spLocks noChangeArrowheads="1"/>
          </p:cNvSpPr>
          <p:nvPr/>
        </p:nvSpPr>
        <p:spPr bwMode="auto">
          <a:xfrm>
            <a:off x="685800" y="2286000"/>
            <a:ext cx="1066800" cy="990600"/>
          </a:xfrm>
          <a:prstGeom prst="rect">
            <a:avLst/>
          </a:prstGeom>
          <a:noFill/>
          <a:ln w="38100">
            <a:solidFill>
              <a:srgbClr val="FF0000"/>
            </a:solidFill>
            <a:miter lim="800000"/>
            <a:headEnd/>
            <a:tailEnd/>
          </a:ln>
          <a:effectLst/>
        </p:spPr>
        <p:txBody>
          <a:bodyPr wrap="none" anchor="ctr"/>
          <a:lstStyle/>
          <a:p>
            <a:endParaRPr lang="tr-TR"/>
          </a:p>
        </p:txBody>
      </p:sp>
      <p:sp>
        <p:nvSpPr>
          <p:cNvPr id="10" name="9 Slayt Numarası Yer Tutucusu"/>
          <p:cNvSpPr>
            <a:spLocks noGrp="1"/>
          </p:cNvSpPr>
          <p:nvPr>
            <p:ph type="sldNum" sz="quarter" idx="12"/>
          </p:nvPr>
        </p:nvSpPr>
        <p:spPr/>
        <p:txBody>
          <a:bodyPr/>
          <a:lstStyle/>
          <a:p>
            <a:fld id="{583A5473-B7E2-4064-90C8-8CDD97F93B60}" type="slidenum">
              <a:rPr lang="en-US" smtClean="0"/>
              <a:pPr/>
              <a:t>20</a:t>
            </a:fld>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normAutofit/>
          </a:bodyPr>
          <a:lstStyle/>
          <a:p>
            <a:r>
              <a:rPr lang="en-US" sz="3200" b="1" dirty="0" smtClean="0">
                <a:solidFill>
                  <a:srgbClr val="FFC000"/>
                </a:solidFill>
                <a:latin typeface="Arial" pitchFamily="34" charset="0"/>
                <a:ea typeface="Times New Roman" pitchFamily="18" charset="0"/>
                <a:cs typeface="Arial" pitchFamily="34" charset="0"/>
              </a:rPr>
              <a:t>Mean </a:t>
            </a:r>
            <a:r>
              <a:rPr lang="tr-TR" sz="3200" b="1" dirty="0" smtClean="0">
                <a:solidFill>
                  <a:srgbClr val="FFC000"/>
                </a:solidFill>
                <a:latin typeface="Arial" pitchFamily="34" charset="0"/>
                <a:ea typeface="Times New Roman" pitchFamily="18" charset="0"/>
                <a:cs typeface="Arial" pitchFamily="34" charset="0"/>
              </a:rPr>
              <a:t>F</a:t>
            </a:r>
            <a:r>
              <a:rPr lang="en-US" sz="3200" b="1" dirty="0" err="1" smtClean="0">
                <a:solidFill>
                  <a:srgbClr val="FFC000"/>
                </a:solidFill>
                <a:latin typeface="Arial" pitchFamily="34" charset="0"/>
                <a:ea typeface="Times New Roman" pitchFamily="18" charset="0"/>
                <a:cs typeface="Arial" pitchFamily="34" charset="0"/>
              </a:rPr>
              <a:t>ilt</a:t>
            </a:r>
            <a:r>
              <a:rPr lang="tr-TR" sz="3200" b="1" dirty="0" err="1" smtClean="0">
                <a:solidFill>
                  <a:srgbClr val="FFC000"/>
                </a:solidFill>
                <a:latin typeface="Arial" pitchFamily="34" charset="0"/>
                <a:ea typeface="Times New Roman" pitchFamily="18" charset="0"/>
                <a:cs typeface="Arial" pitchFamily="34" charset="0"/>
              </a:rPr>
              <a:t>resi</a:t>
            </a:r>
            <a:endParaRPr lang="en-US" sz="3200" dirty="0"/>
          </a:p>
        </p:txBody>
      </p:sp>
      <p:graphicFrame>
        <p:nvGraphicFramePr>
          <p:cNvPr id="98307" name="Group 3"/>
          <p:cNvGraphicFramePr>
            <a:graphicFrameLocks noGrp="1"/>
          </p:cNvGraphicFramePr>
          <p:nvPr/>
        </p:nvGraphicFramePr>
        <p:xfrm>
          <a:off x="711200" y="2287588"/>
          <a:ext cx="3556000" cy="3424238"/>
        </p:xfrm>
        <a:graphic>
          <a:graphicData uri="http://schemas.openxmlformats.org/drawingml/2006/table">
            <a:tbl>
              <a:tblPr/>
              <a:tblGrid>
                <a:gridCol w="355600"/>
                <a:gridCol w="355600"/>
                <a:gridCol w="355600"/>
                <a:gridCol w="355600"/>
                <a:gridCol w="355600"/>
                <a:gridCol w="355600"/>
                <a:gridCol w="355600"/>
                <a:gridCol w="369888"/>
                <a:gridCol w="341312"/>
                <a:gridCol w="355600"/>
              </a:tblGrid>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3429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3413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3587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3429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r>
            </a:tbl>
          </a:graphicData>
        </a:graphic>
      </p:graphicFrame>
      <p:pic>
        <p:nvPicPr>
          <p:cNvPr id="98430" name="Picture 126" descr="txp_fig"/>
          <p:cNvPicPr>
            <a:picLocks noChangeAspect="1" noChangeArrowheads="1"/>
          </p:cNvPicPr>
          <p:nvPr>
            <p:custDataLst>
              <p:tags r:id="rId1"/>
            </p:custDataLst>
          </p:nvPr>
        </p:nvPicPr>
        <p:blipFill>
          <a:blip r:embed="rId5" cstate="print"/>
          <a:srcRect/>
          <a:stretch>
            <a:fillRect/>
          </a:stretch>
        </p:blipFill>
        <p:spPr bwMode="auto">
          <a:xfrm>
            <a:off x="1752600" y="1600200"/>
            <a:ext cx="1527175" cy="458788"/>
          </a:xfrm>
          <a:prstGeom prst="rect">
            <a:avLst/>
          </a:prstGeom>
          <a:noFill/>
          <a:ln w="9525">
            <a:noFill/>
            <a:miter lim="800000"/>
            <a:headEnd/>
            <a:tailEnd/>
          </a:ln>
          <a:effectLst/>
        </p:spPr>
      </p:pic>
      <p:graphicFrame>
        <p:nvGraphicFramePr>
          <p:cNvPr id="98431" name="Group 127"/>
          <p:cNvGraphicFramePr>
            <a:graphicFrameLocks noGrp="1"/>
          </p:cNvGraphicFramePr>
          <p:nvPr/>
        </p:nvGraphicFramePr>
        <p:xfrm>
          <a:off x="4724400" y="2286000"/>
          <a:ext cx="3581400" cy="3429002"/>
        </p:xfrm>
        <a:graphic>
          <a:graphicData uri="http://schemas.openxmlformats.org/drawingml/2006/table">
            <a:tbl>
              <a:tblPr/>
              <a:tblGrid>
                <a:gridCol w="358775"/>
                <a:gridCol w="358775"/>
                <a:gridCol w="355600"/>
                <a:gridCol w="358775"/>
                <a:gridCol w="358775"/>
                <a:gridCol w="358775"/>
                <a:gridCol w="358775"/>
                <a:gridCol w="355600"/>
                <a:gridCol w="358775"/>
                <a:gridCol w="358775"/>
              </a:tblGrid>
              <a:tr h="3286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036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29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718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813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29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98554" name="Picture 250" descr="txp_fig"/>
          <p:cNvPicPr>
            <a:picLocks noChangeAspect="1" noChangeArrowheads="1"/>
          </p:cNvPicPr>
          <p:nvPr>
            <p:custDataLst>
              <p:tags r:id="rId2"/>
            </p:custDataLst>
          </p:nvPr>
        </p:nvPicPr>
        <p:blipFill>
          <a:blip r:embed="rId6" cstate="print"/>
          <a:srcRect/>
          <a:stretch>
            <a:fillRect/>
          </a:stretch>
        </p:blipFill>
        <p:spPr bwMode="auto">
          <a:xfrm>
            <a:off x="5867400" y="1600200"/>
            <a:ext cx="1371600" cy="457200"/>
          </a:xfrm>
          <a:prstGeom prst="rect">
            <a:avLst/>
          </a:prstGeom>
          <a:noFill/>
          <a:ln w="9525">
            <a:noFill/>
            <a:miter lim="800000"/>
            <a:headEnd/>
            <a:tailEnd/>
          </a:ln>
          <a:effectLst/>
        </p:spPr>
      </p:pic>
      <p:sp>
        <p:nvSpPr>
          <p:cNvPr id="98555" name="Rectangle 251"/>
          <p:cNvSpPr>
            <a:spLocks noChangeArrowheads="1"/>
          </p:cNvSpPr>
          <p:nvPr/>
        </p:nvSpPr>
        <p:spPr bwMode="auto">
          <a:xfrm>
            <a:off x="5410200" y="2590800"/>
            <a:ext cx="381000" cy="381000"/>
          </a:xfrm>
          <a:prstGeom prst="rect">
            <a:avLst/>
          </a:prstGeom>
          <a:noFill/>
          <a:ln w="38100">
            <a:solidFill>
              <a:srgbClr val="FF0000"/>
            </a:solidFill>
            <a:miter lim="800000"/>
            <a:headEnd/>
            <a:tailEnd/>
          </a:ln>
          <a:effectLst/>
        </p:spPr>
        <p:txBody>
          <a:bodyPr wrap="none" anchor="ctr"/>
          <a:lstStyle/>
          <a:p>
            <a:endParaRPr lang="tr-TR"/>
          </a:p>
        </p:txBody>
      </p:sp>
      <p:graphicFrame>
        <p:nvGraphicFramePr>
          <p:cNvPr id="98556" name="Group 252"/>
          <p:cNvGraphicFramePr>
            <a:graphicFrameLocks noGrp="1"/>
          </p:cNvGraphicFramePr>
          <p:nvPr/>
        </p:nvGraphicFramePr>
        <p:xfrm>
          <a:off x="711200" y="2287588"/>
          <a:ext cx="3556000" cy="3424238"/>
        </p:xfrm>
        <a:graphic>
          <a:graphicData uri="http://schemas.openxmlformats.org/drawingml/2006/table">
            <a:tbl>
              <a:tblPr/>
              <a:tblGrid>
                <a:gridCol w="355600"/>
                <a:gridCol w="355600"/>
                <a:gridCol w="355600"/>
                <a:gridCol w="355600"/>
                <a:gridCol w="355600"/>
                <a:gridCol w="355600"/>
                <a:gridCol w="355600"/>
                <a:gridCol w="369888"/>
                <a:gridCol w="341312"/>
                <a:gridCol w="355600"/>
              </a:tblGrid>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r>
              <a:tr h="3429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r>
              <a:tr h="3413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r>
              <a:tr h="3587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r>
              <a:tr h="3429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r>
            </a:tbl>
          </a:graphicData>
        </a:graphic>
      </p:graphicFrame>
      <p:sp>
        <p:nvSpPr>
          <p:cNvPr id="98679" name="Rectangle 375"/>
          <p:cNvSpPr>
            <a:spLocks noChangeArrowheads="1"/>
          </p:cNvSpPr>
          <p:nvPr/>
        </p:nvSpPr>
        <p:spPr bwMode="auto">
          <a:xfrm>
            <a:off x="1066800" y="2286000"/>
            <a:ext cx="1066800" cy="990600"/>
          </a:xfrm>
          <a:prstGeom prst="rect">
            <a:avLst/>
          </a:prstGeom>
          <a:noFill/>
          <a:ln w="38100">
            <a:solidFill>
              <a:srgbClr val="FF0000"/>
            </a:solidFill>
            <a:miter lim="800000"/>
            <a:headEnd/>
            <a:tailEnd/>
          </a:ln>
          <a:effectLst/>
        </p:spPr>
        <p:txBody>
          <a:bodyPr wrap="none" anchor="ctr"/>
          <a:lstStyle/>
          <a:p>
            <a:endParaRPr lang="tr-TR"/>
          </a:p>
        </p:txBody>
      </p:sp>
      <p:sp>
        <p:nvSpPr>
          <p:cNvPr id="10" name="9 Slayt Numarası Yer Tutucusu"/>
          <p:cNvSpPr>
            <a:spLocks noGrp="1"/>
          </p:cNvSpPr>
          <p:nvPr>
            <p:ph type="sldNum" sz="quarter" idx="12"/>
          </p:nvPr>
        </p:nvSpPr>
        <p:spPr/>
        <p:txBody>
          <a:bodyPr/>
          <a:lstStyle/>
          <a:p>
            <a:fld id="{583A5473-B7E2-4064-90C8-8CDD97F93B60}" type="slidenum">
              <a:rPr lang="en-US" smtClean="0"/>
              <a:pPr/>
              <a:t>21</a:t>
            </a:fld>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normAutofit/>
          </a:bodyPr>
          <a:lstStyle/>
          <a:p>
            <a:r>
              <a:rPr lang="en-US" sz="3200" b="1" dirty="0" smtClean="0">
                <a:solidFill>
                  <a:srgbClr val="FFC000"/>
                </a:solidFill>
                <a:latin typeface="Arial" pitchFamily="34" charset="0"/>
                <a:ea typeface="Times New Roman" pitchFamily="18" charset="0"/>
                <a:cs typeface="Arial" pitchFamily="34" charset="0"/>
              </a:rPr>
              <a:t>Mean </a:t>
            </a:r>
            <a:r>
              <a:rPr lang="tr-TR" sz="3200" b="1" dirty="0" smtClean="0">
                <a:solidFill>
                  <a:srgbClr val="FFC000"/>
                </a:solidFill>
                <a:latin typeface="Arial" pitchFamily="34" charset="0"/>
                <a:ea typeface="Times New Roman" pitchFamily="18" charset="0"/>
                <a:cs typeface="Arial" pitchFamily="34" charset="0"/>
              </a:rPr>
              <a:t>F</a:t>
            </a:r>
            <a:r>
              <a:rPr lang="en-US" sz="3200" b="1" dirty="0" err="1" smtClean="0">
                <a:solidFill>
                  <a:srgbClr val="FFC000"/>
                </a:solidFill>
                <a:latin typeface="Arial" pitchFamily="34" charset="0"/>
                <a:ea typeface="Times New Roman" pitchFamily="18" charset="0"/>
                <a:cs typeface="Arial" pitchFamily="34" charset="0"/>
              </a:rPr>
              <a:t>ilt</a:t>
            </a:r>
            <a:r>
              <a:rPr lang="tr-TR" sz="3200" b="1" dirty="0" err="1" smtClean="0">
                <a:solidFill>
                  <a:srgbClr val="FFC000"/>
                </a:solidFill>
                <a:latin typeface="Arial" pitchFamily="34" charset="0"/>
                <a:ea typeface="Times New Roman" pitchFamily="18" charset="0"/>
                <a:cs typeface="Arial" pitchFamily="34" charset="0"/>
              </a:rPr>
              <a:t>resi</a:t>
            </a:r>
            <a:endParaRPr lang="en-US" sz="3200" dirty="0"/>
          </a:p>
        </p:txBody>
      </p:sp>
      <p:graphicFrame>
        <p:nvGraphicFramePr>
          <p:cNvPr id="100355" name="Group 3"/>
          <p:cNvGraphicFramePr>
            <a:graphicFrameLocks noGrp="1"/>
          </p:cNvGraphicFramePr>
          <p:nvPr/>
        </p:nvGraphicFramePr>
        <p:xfrm>
          <a:off x="711200" y="2287588"/>
          <a:ext cx="3556000" cy="3424238"/>
        </p:xfrm>
        <a:graphic>
          <a:graphicData uri="http://schemas.openxmlformats.org/drawingml/2006/table">
            <a:tbl>
              <a:tblPr/>
              <a:tblGrid>
                <a:gridCol w="355600"/>
                <a:gridCol w="355600"/>
                <a:gridCol w="355600"/>
                <a:gridCol w="355600"/>
                <a:gridCol w="355600"/>
                <a:gridCol w="355600"/>
                <a:gridCol w="355600"/>
                <a:gridCol w="369888"/>
                <a:gridCol w="341312"/>
                <a:gridCol w="355600"/>
              </a:tblGrid>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3429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3413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3587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3429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r>
            </a:tbl>
          </a:graphicData>
        </a:graphic>
      </p:graphicFrame>
      <p:pic>
        <p:nvPicPr>
          <p:cNvPr id="100478" name="Picture 126" descr="txp_fig"/>
          <p:cNvPicPr>
            <a:picLocks noChangeAspect="1" noChangeArrowheads="1"/>
          </p:cNvPicPr>
          <p:nvPr>
            <p:custDataLst>
              <p:tags r:id="rId1"/>
            </p:custDataLst>
          </p:nvPr>
        </p:nvPicPr>
        <p:blipFill>
          <a:blip r:embed="rId5" cstate="print"/>
          <a:srcRect/>
          <a:stretch>
            <a:fillRect/>
          </a:stretch>
        </p:blipFill>
        <p:spPr bwMode="auto">
          <a:xfrm>
            <a:off x="1752600" y="1600200"/>
            <a:ext cx="1527175" cy="458788"/>
          </a:xfrm>
          <a:prstGeom prst="rect">
            <a:avLst/>
          </a:prstGeom>
          <a:noFill/>
          <a:ln w="9525">
            <a:noFill/>
            <a:miter lim="800000"/>
            <a:headEnd/>
            <a:tailEnd/>
          </a:ln>
          <a:effectLst/>
        </p:spPr>
      </p:pic>
      <p:graphicFrame>
        <p:nvGraphicFramePr>
          <p:cNvPr id="100479" name="Group 127"/>
          <p:cNvGraphicFramePr>
            <a:graphicFrameLocks noGrp="1"/>
          </p:cNvGraphicFramePr>
          <p:nvPr/>
        </p:nvGraphicFramePr>
        <p:xfrm>
          <a:off x="4724400" y="2286000"/>
          <a:ext cx="3581400" cy="3429002"/>
        </p:xfrm>
        <a:graphic>
          <a:graphicData uri="http://schemas.openxmlformats.org/drawingml/2006/table">
            <a:tbl>
              <a:tblPr/>
              <a:tblGrid>
                <a:gridCol w="358775"/>
                <a:gridCol w="358775"/>
                <a:gridCol w="355600"/>
                <a:gridCol w="358775"/>
                <a:gridCol w="358775"/>
                <a:gridCol w="358775"/>
                <a:gridCol w="358775"/>
                <a:gridCol w="355600"/>
                <a:gridCol w="358775"/>
                <a:gridCol w="358775"/>
              </a:tblGrid>
              <a:tr h="3286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036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29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718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813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29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100602" name="Picture 250" descr="txp_fig"/>
          <p:cNvPicPr>
            <a:picLocks noChangeAspect="1" noChangeArrowheads="1"/>
          </p:cNvPicPr>
          <p:nvPr>
            <p:custDataLst>
              <p:tags r:id="rId2"/>
            </p:custDataLst>
          </p:nvPr>
        </p:nvPicPr>
        <p:blipFill>
          <a:blip r:embed="rId6" cstate="print"/>
          <a:srcRect/>
          <a:stretch>
            <a:fillRect/>
          </a:stretch>
        </p:blipFill>
        <p:spPr bwMode="auto">
          <a:xfrm>
            <a:off x="5867400" y="1600200"/>
            <a:ext cx="1371600" cy="457200"/>
          </a:xfrm>
          <a:prstGeom prst="rect">
            <a:avLst/>
          </a:prstGeom>
          <a:noFill/>
          <a:ln w="9525">
            <a:noFill/>
            <a:miter lim="800000"/>
            <a:headEnd/>
            <a:tailEnd/>
          </a:ln>
          <a:effectLst/>
        </p:spPr>
      </p:pic>
      <p:sp>
        <p:nvSpPr>
          <p:cNvPr id="100603" name="Rectangle 251"/>
          <p:cNvSpPr>
            <a:spLocks noChangeArrowheads="1"/>
          </p:cNvSpPr>
          <p:nvPr/>
        </p:nvSpPr>
        <p:spPr bwMode="auto">
          <a:xfrm>
            <a:off x="5791200" y="2590800"/>
            <a:ext cx="381000" cy="381000"/>
          </a:xfrm>
          <a:prstGeom prst="rect">
            <a:avLst/>
          </a:prstGeom>
          <a:noFill/>
          <a:ln w="38100">
            <a:solidFill>
              <a:srgbClr val="FF0000"/>
            </a:solidFill>
            <a:miter lim="800000"/>
            <a:headEnd/>
            <a:tailEnd/>
          </a:ln>
          <a:effectLst/>
        </p:spPr>
        <p:txBody>
          <a:bodyPr wrap="none" anchor="ctr"/>
          <a:lstStyle/>
          <a:p>
            <a:endParaRPr lang="tr-TR"/>
          </a:p>
        </p:txBody>
      </p:sp>
      <p:graphicFrame>
        <p:nvGraphicFramePr>
          <p:cNvPr id="100604" name="Group 252"/>
          <p:cNvGraphicFramePr>
            <a:graphicFrameLocks noGrp="1"/>
          </p:cNvGraphicFramePr>
          <p:nvPr/>
        </p:nvGraphicFramePr>
        <p:xfrm>
          <a:off x="711200" y="2287588"/>
          <a:ext cx="3556000" cy="3424238"/>
        </p:xfrm>
        <a:graphic>
          <a:graphicData uri="http://schemas.openxmlformats.org/drawingml/2006/table">
            <a:tbl>
              <a:tblPr/>
              <a:tblGrid>
                <a:gridCol w="355600"/>
                <a:gridCol w="355600"/>
                <a:gridCol w="355600"/>
                <a:gridCol w="355600"/>
                <a:gridCol w="355600"/>
                <a:gridCol w="355600"/>
                <a:gridCol w="355600"/>
                <a:gridCol w="369888"/>
                <a:gridCol w="341312"/>
                <a:gridCol w="355600"/>
              </a:tblGrid>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r>
              <a:tr h="3429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r>
              <a:tr h="3413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r>
              <a:tr h="3587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r>
              <a:tr h="3429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r>
            </a:tbl>
          </a:graphicData>
        </a:graphic>
      </p:graphicFrame>
      <p:sp>
        <p:nvSpPr>
          <p:cNvPr id="100727" name="Rectangle 375"/>
          <p:cNvSpPr>
            <a:spLocks noChangeArrowheads="1"/>
          </p:cNvSpPr>
          <p:nvPr/>
        </p:nvSpPr>
        <p:spPr bwMode="auto">
          <a:xfrm>
            <a:off x="1447800" y="2286000"/>
            <a:ext cx="1066800" cy="990600"/>
          </a:xfrm>
          <a:prstGeom prst="rect">
            <a:avLst/>
          </a:prstGeom>
          <a:noFill/>
          <a:ln w="38100">
            <a:solidFill>
              <a:srgbClr val="FF0000"/>
            </a:solidFill>
            <a:miter lim="800000"/>
            <a:headEnd/>
            <a:tailEnd/>
          </a:ln>
          <a:effectLst/>
        </p:spPr>
        <p:txBody>
          <a:bodyPr wrap="none" anchor="ctr"/>
          <a:lstStyle/>
          <a:p>
            <a:endParaRPr lang="tr-TR"/>
          </a:p>
        </p:txBody>
      </p:sp>
      <p:sp>
        <p:nvSpPr>
          <p:cNvPr id="10" name="9 Slayt Numarası Yer Tutucusu"/>
          <p:cNvSpPr>
            <a:spLocks noGrp="1"/>
          </p:cNvSpPr>
          <p:nvPr>
            <p:ph type="sldNum" sz="quarter" idx="12"/>
          </p:nvPr>
        </p:nvSpPr>
        <p:spPr/>
        <p:txBody>
          <a:bodyPr/>
          <a:lstStyle/>
          <a:p>
            <a:fld id="{583A5473-B7E2-4064-90C8-8CDD97F93B60}" type="slidenum">
              <a:rPr lang="en-US" smtClean="0"/>
              <a:pPr/>
              <a:t>22</a:t>
            </a:fld>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normAutofit/>
          </a:bodyPr>
          <a:lstStyle/>
          <a:p>
            <a:r>
              <a:rPr lang="en-US" sz="3200" b="1" dirty="0" smtClean="0">
                <a:solidFill>
                  <a:srgbClr val="FFC000"/>
                </a:solidFill>
                <a:latin typeface="Arial" pitchFamily="34" charset="0"/>
                <a:ea typeface="Times New Roman" pitchFamily="18" charset="0"/>
                <a:cs typeface="Arial" pitchFamily="34" charset="0"/>
              </a:rPr>
              <a:t>Mean </a:t>
            </a:r>
            <a:r>
              <a:rPr lang="tr-TR" sz="3200" b="1" dirty="0" smtClean="0">
                <a:solidFill>
                  <a:srgbClr val="FFC000"/>
                </a:solidFill>
                <a:latin typeface="Arial" pitchFamily="34" charset="0"/>
                <a:ea typeface="Times New Roman" pitchFamily="18" charset="0"/>
                <a:cs typeface="Arial" pitchFamily="34" charset="0"/>
              </a:rPr>
              <a:t>F</a:t>
            </a:r>
            <a:r>
              <a:rPr lang="en-US" sz="3200" b="1" dirty="0" err="1" smtClean="0">
                <a:solidFill>
                  <a:srgbClr val="FFC000"/>
                </a:solidFill>
                <a:latin typeface="Arial" pitchFamily="34" charset="0"/>
                <a:ea typeface="Times New Roman" pitchFamily="18" charset="0"/>
                <a:cs typeface="Arial" pitchFamily="34" charset="0"/>
              </a:rPr>
              <a:t>ilt</a:t>
            </a:r>
            <a:r>
              <a:rPr lang="tr-TR" sz="3200" b="1" dirty="0" err="1" smtClean="0">
                <a:solidFill>
                  <a:srgbClr val="FFC000"/>
                </a:solidFill>
                <a:latin typeface="Arial" pitchFamily="34" charset="0"/>
                <a:ea typeface="Times New Roman" pitchFamily="18" charset="0"/>
                <a:cs typeface="Arial" pitchFamily="34" charset="0"/>
              </a:rPr>
              <a:t>resi</a:t>
            </a:r>
            <a:endParaRPr lang="en-US" sz="3200" dirty="0"/>
          </a:p>
        </p:txBody>
      </p:sp>
      <p:graphicFrame>
        <p:nvGraphicFramePr>
          <p:cNvPr id="102403" name="Group 3"/>
          <p:cNvGraphicFramePr>
            <a:graphicFrameLocks noGrp="1"/>
          </p:cNvGraphicFramePr>
          <p:nvPr/>
        </p:nvGraphicFramePr>
        <p:xfrm>
          <a:off x="711200" y="2287588"/>
          <a:ext cx="3556000" cy="3424238"/>
        </p:xfrm>
        <a:graphic>
          <a:graphicData uri="http://schemas.openxmlformats.org/drawingml/2006/table">
            <a:tbl>
              <a:tblPr/>
              <a:tblGrid>
                <a:gridCol w="355600"/>
                <a:gridCol w="355600"/>
                <a:gridCol w="355600"/>
                <a:gridCol w="355600"/>
                <a:gridCol w="355600"/>
                <a:gridCol w="355600"/>
                <a:gridCol w="355600"/>
                <a:gridCol w="369888"/>
                <a:gridCol w="341312"/>
                <a:gridCol w="355600"/>
              </a:tblGrid>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3429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3413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3587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3429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r>
            </a:tbl>
          </a:graphicData>
        </a:graphic>
      </p:graphicFrame>
      <p:pic>
        <p:nvPicPr>
          <p:cNvPr id="102526" name="Picture 126" descr="txp_fig"/>
          <p:cNvPicPr>
            <a:picLocks noChangeAspect="1" noChangeArrowheads="1"/>
          </p:cNvPicPr>
          <p:nvPr>
            <p:custDataLst>
              <p:tags r:id="rId1"/>
            </p:custDataLst>
          </p:nvPr>
        </p:nvPicPr>
        <p:blipFill>
          <a:blip r:embed="rId5" cstate="print"/>
          <a:srcRect/>
          <a:stretch>
            <a:fillRect/>
          </a:stretch>
        </p:blipFill>
        <p:spPr bwMode="auto">
          <a:xfrm>
            <a:off x="1752600" y="1600200"/>
            <a:ext cx="1527175" cy="458788"/>
          </a:xfrm>
          <a:prstGeom prst="rect">
            <a:avLst/>
          </a:prstGeom>
          <a:noFill/>
          <a:ln w="9525">
            <a:noFill/>
            <a:miter lim="800000"/>
            <a:headEnd/>
            <a:tailEnd/>
          </a:ln>
          <a:effectLst/>
        </p:spPr>
      </p:pic>
      <p:graphicFrame>
        <p:nvGraphicFramePr>
          <p:cNvPr id="102527" name="Group 127"/>
          <p:cNvGraphicFramePr>
            <a:graphicFrameLocks noGrp="1"/>
          </p:cNvGraphicFramePr>
          <p:nvPr/>
        </p:nvGraphicFramePr>
        <p:xfrm>
          <a:off x="4724400" y="2286000"/>
          <a:ext cx="3581400" cy="3429002"/>
        </p:xfrm>
        <a:graphic>
          <a:graphicData uri="http://schemas.openxmlformats.org/drawingml/2006/table">
            <a:tbl>
              <a:tblPr/>
              <a:tblGrid>
                <a:gridCol w="358775"/>
                <a:gridCol w="358775"/>
                <a:gridCol w="355600"/>
                <a:gridCol w="358775"/>
                <a:gridCol w="358775"/>
                <a:gridCol w="358775"/>
                <a:gridCol w="358775"/>
                <a:gridCol w="355600"/>
                <a:gridCol w="358775"/>
                <a:gridCol w="358775"/>
              </a:tblGrid>
              <a:tr h="3286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036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29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718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813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29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102650" name="Picture 250" descr="txp_fig"/>
          <p:cNvPicPr>
            <a:picLocks noChangeAspect="1" noChangeArrowheads="1"/>
          </p:cNvPicPr>
          <p:nvPr>
            <p:custDataLst>
              <p:tags r:id="rId2"/>
            </p:custDataLst>
          </p:nvPr>
        </p:nvPicPr>
        <p:blipFill>
          <a:blip r:embed="rId6" cstate="print"/>
          <a:srcRect/>
          <a:stretch>
            <a:fillRect/>
          </a:stretch>
        </p:blipFill>
        <p:spPr bwMode="auto">
          <a:xfrm>
            <a:off x="5867400" y="1600200"/>
            <a:ext cx="1371600" cy="457200"/>
          </a:xfrm>
          <a:prstGeom prst="rect">
            <a:avLst/>
          </a:prstGeom>
          <a:noFill/>
          <a:ln w="9525">
            <a:noFill/>
            <a:miter lim="800000"/>
            <a:headEnd/>
            <a:tailEnd/>
          </a:ln>
          <a:effectLst/>
        </p:spPr>
      </p:pic>
      <p:sp>
        <p:nvSpPr>
          <p:cNvPr id="102651" name="Rectangle 251"/>
          <p:cNvSpPr>
            <a:spLocks noChangeArrowheads="1"/>
          </p:cNvSpPr>
          <p:nvPr/>
        </p:nvSpPr>
        <p:spPr bwMode="auto">
          <a:xfrm>
            <a:off x="6172200" y="2590800"/>
            <a:ext cx="381000" cy="381000"/>
          </a:xfrm>
          <a:prstGeom prst="rect">
            <a:avLst/>
          </a:prstGeom>
          <a:noFill/>
          <a:ln w="38100">
            <a:solidFill>
              <a:srgbClr val="FF0000"/>
            </a:solidFill>
            <a:miter lim="800000"/>
            <a:headEnd/>
            <a:tailEnd/>
          </a:ln>
          <a:effectLst/>
        </p:spPr>
        <p:txBody>
          <a:bodyPr wrap="none" anchor="ctr"/>
          <a:lstStyle/>
          <a:p>
            <a:endParaRPr lang="tr-TR"/>
          </a:p>
        </p:txBody>
      </p:sp>
      <p:graphicFrame>
        <p:nvGraphicFramePr>
          <p:cNvPr id="102652" name="Group 252"/>
          <p:cNvGraphicFramePr>
            <a:graphicFrameLocks noGrp="1"/>
          </p:cNvGraphicFramePr>
          <p:nvPr/>
        </p:nvGraphicFramePr>
        <p:xfrm>
          <a:off x="711200" y="2287588"/>
          <a:ext cx="3556000" cy="3424238"/>
        </p:xfrm>
        <a:graphic>
          <a:graphicData uri="http://schemas.openxmlformats.org/drawingml/2006/table">
            <a:tbl>
              <a:tblPr/>
              <a:tblGrid>
                <a:gridCol w="355600"/>
                <a:gridCol w="355600"/>
                <a:gridCol w="355600"/>
                <a:gridCol w="355600"/>
                <a:gridCol w="355600"/>
                <a:gridCol w="355600"/>
                <a:gridCol w="355600"/>
                <a:gridCol w="369888"/>
                <a:gridCol w="341312"/>
                <a:gridCol w="355600"/>
              </a:tblGrid>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r>
              <a:tr h="3429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r>
              <a:tr h="3413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r>
              <a:tr h="3587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r>
              <a:tr h="3429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r>
            </a:tbl>
          </a:graphicData>
        </a:graphic>
      </p:graphicFrame>
      <p:sp>
        <p:nvSpPr>
          <p:cNvPr id="102775" name="Rectangle 375"/>
          <p:cNvSpPr>
            <a:spLocks noChangeArrowheads="1"/>
          </p:cNvSpPr>
          <p:nvPr/>
        </p:nvSpPr>
        <p:spPr bwMode="auto">
          <a:xfrm>
            <a:off x="1752600" y="2286000"/>
            <a:ext cx="1066800" cy="990600"/>
          </a:xfrm>
          <a:prstGeom prst="rect">
            <a:avLst/>
          </a:prstGeom>
          <a:noFill/>
          <a:ln w="38100">
            <a:solidFill>
              <a:srgbClr val="FF0000"/>
            </a:solidFill>
            <a:miter lim="800000"/>
            <a:headEnd/>
            <a:tailEnd/>
          </a:ln>
          <a:effectLst/>
        </p:spPr>
        <p:txBody>
          <a:bodyPr wrap="none" anchor="ctr"/>
          <a:lstStyle/>
          <a:p>
            <a:endParaRPr lang="tr-TR"/>
          </a:p>
        </p:txBody>
      </p:sp>
      <p:sp>
        <p:nvSpPr>
          <p:cNvPr id="10" name="9 Slayt Numarası Yer Tutucusu"/>
          <p:cNvSpPr>
            <a:spLocks noGrp="1"/>
          </p:cNvSpPr>
          <p:nvPr>
            <p:ph type="sldNum" sz="quarter" idx="12"/>
          </p:nvPr>
        </p:nvSpPr>
        <p:spPr/>
        <p:txBody>
          <a:bodyPr/>
          <a:lstStyle/>
          <a:p>
            <a:fld id="{583A5473-B7E2-4064-90C8-8CDD97F93B60}" type="slidenum">
              <a:rPr lang="en-US" smtClean="0"/>
              <a:pPr/>
              <a:t>23</a:t>
            </a:fld>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normAutofit/>
          </a:bodyPr>
          <a:lstStyle/>
          <a:p>
            <a:r>
              <a:rPr lang="en-US" sz="3200" b="1" dirty="0" smtClean="0">
                <a:solidFill>
                  <a:srgbClr val="FFC000"/>
                </a:solidFill>
                <a:latin typeface="Arial" pitchFamily="34" charset="0"/>
                <a:ea typeface="Times New Roman" pitchFamily="18" charset="0"/>
                <a:cs typeface="Arial" pitchFamily="34" charset="0"/>
              </a:rPr>
              <a:t>Mean </a:t>
            </a:r>
            <a:r>
              <a:rPr lang="tr-TR" sz="3200" b="1" dirty="0" smtClean="0">
                <a:solidFill>
                  <a:srgbClr val="FFC000"/>
                </a:solidFill>
                <a:latin typeface="Arial" pitchFamily="34" charset="0"/>
                <a:ea typeface="Times New Roman" pitchFamily="18" charset="0"/>
                <a:cs typeface="Arial" pitchFamily="34" charset="0"/>
              </a:rPr>
              <a:t>F</a:t>
            </a:r>
            <a:r>
              <a:rPr lang="en-US" sz="3200" b="1" dirty="0" err="1" smtClean="0">
                <a:solidFill>
                  <a:srgbClr val="FFC000"/>
                </a:solidFill>
                <a:latin typeface="Arial" pitchFamily="34" charset="0"/>
                <a:ea typeface="Times New Roman" pitchFamily="18" charset="0"/>
                <a:cs typeface="Arial" pitchFamily="34" charset="0"/>
              </a:rPr>
              <a:t>ilt</a:t>
            </a:r>
            <a:r>
              <a:rPr lang="tr-TR" sz="3200" b="1" dirty="0" err="1" smtClean="0">
                <a:solidFill>
                  <a:srgbClr val="FFC000"/>
                </a:solidFill>
                <a:latin typeface="Arial" pitchFamily="34" charset="0"/>
                <a:ea typeface="Times New Roman" pitchFamily="18" charset="0"/>
                <a:cs typeface="Arial" pitchFamily="34" charset="0"/>
              </a:rPr>
              <a:t>resi</a:t>
            </a:r>
            <a:endParaRPr lang="en-US" sz="3200" dirty="0"/>
          </a:p>
        </p:txBody>
      </p:sp>
      <p:graphicFrame>
        <p:nvGraphicFramePr>
          <p:cNvPr id="104451" name="Group 3"/>
          <p:cNvGraphicFramePr>
            <a:graphicFrameLocks noGrp="1"/>
          </p:cNvGraphicFramePr>
          <p:nvPr/>
        </p:nvGraphicFramePr>
        <p:xfrm>
          <a:off x="4724400" y="2286000"/>
          <a:ext cx="3581400" cy="3429002"/>
        </p:xfrm>
        <a:graphic>
          <a:graphicData uri="http://schemas.openxmlformats.org/drawingml/2006/table">
            <a:tbl>
              <a:tblPr/>
              <a:tblGrid>
                <a:gridCol w="358775"/>
                <a:gridCol w="358775"/>
                <a:gridCol w="355600"/>
                <a:gridCol w="358775"/>
                <a:gridCol w="358775"/>
                <a:gridCol w="358775"/>
                <a:gridCol w="358775"/>
                <a:gridCol w="355600"/>
                <a:gridCol w="358775"/>
                <a:gridCol w="358775"/>
              </a:tblGrid>
              <a:tr h="3286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036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29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718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813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29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104574" name="Picture 126" descr="txp_fig"/>
          <p:cNvPicPr>
            <a:picLocks noChangeAspect="1" noChangeArrowheads="1"/>
          </p:cNvPicPr>
          <p:nvPr>
            <p:custDataLst>
              <p:tags r:id="rId1"/>
            </p:custDataLst>
          </p:nvPr>
        </p:nvPicPr>
        <p:blipFill>
          <a:blip r:embed="rId5" cstate="print"/>
          <a:srcRect/>
          <a:stretch>
            <a:fillRect/>
          </a:stretch>
        </p:blipFill>
        <p:spPr bwMode="auto">
          <a:xfrm>
            <a:off x="5867400" y="1600200"/>
            <a:ext cx="1371600" cy="457200"/>
          </a:xfrm>
          <a:prstGeom prst="rect">
            <a:avLst/>
          </a:prstGeom>
          <a:noFill/>
          <a:ln w="9525">
            <a:noFill/>
            <a:miter lim="800000"/>
            <a:headEnd/>
            <a:tailEnd/>
          </a:ln>
          <a:effectLst/>
        </p:spPr>
      </p:pic>
      <p:sp>
        <p:nvSpPr>
          <p:cNvPr id="104575" name="Rectangle 127"/>
          <p:cNvSpPr>
            <a:spLocks noChangeArrowheads="1"/>
          </p:cNvSpPr>
          <p:nvPr/>
        </p:nvSpPr>
        <p:spPr bwMode="auto">
          <a:xfrm>
            <a:off x="6477000" y="2590800"/>
            <a:ext cx="381000" cy="381000"/>
          </a:xfrm>
          <a:prstGeom prst="rect">
            <a:avLst/>
          </a:prstGeom>
          <a:noFill/>
          <a:ln w="38100">
            <a:solidFill>
              <a:srgbClr val="FF0000"/>
            </a:solidFill>
            <a:miter lim="800000"/>
            <a:headEnd/>
            <a:tailEnd/>
          </a:ln>
          <a:effectLst/>
        </p:spPr>
        <p:txBody>
          <a:bodyPr wrap="none" anchor="ctr"/>
          <a:lstStyle/>
          <a:p>
            <a:endParaRPr lang="tr-TR"/>
          </a:p>
        </p:txBody>
      </p:sp>
      <p:graphicFrame>
        <p:nvGraphicFramePr>
          <p:cNvPr id="104576" name="Group 128"/>
          <p:cNvGraphicFramePr>
            <a:graphicFrameLocks noGrp="1"/>
          </p:cNvGraphicFramePr>
          <p:nvPr/>
        </p:nvGraphicFramePr>
        <p:xfrm>
          <a:off x="711200" y="2287588"/>
          <a:ext cx="3556000" cy="3424238"/>
        </p:xfrm>
        <a:graphic>
          <a:graphicData uri="http://schemas.openxmlformats.org/drawingml/2006/table">
            <a:tbl>
              <a:tblPr/>
              <a:tblGrid>
                <a:gridCol w="355600"/>
                <a:gridCol w="355600"/>
                <a:gridCol w="355600"/>
                <a:gridCol w="355600"/>
                <a:gridCol w="355600"/>
                <a:gridCol w="355600"/>
                <a:gridCol w="355600"/>
                <a:gridCol w="369888"/>
                <a:gridCol w="341312"/>
                <a:gridCol w="355600"/>
              </a:tblGrid>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r>
              <a:tr h="3429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r>
              <a:tr h="3413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r>
              <a:tr h="3587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r>
              <a:tr h="3429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r>
            </a:tbl>
          </a:graphicData>
        </a:graphic>
      </p:graphicFrame>
      <p:pic>
        <p:nvPicPr>
          <p:cNvPr id="104699" name="Picture 251" descr="txp_fig"/>
          <p:cNvPicPr>
            <a:picLocks noChangeAspect="1" noChangeArrowheads="1"/>
          </p:cNvPicPr>
          <p:nvPr>
            <p:custDataLst>
              <p:tags r:id="rId2"/>
            </p:custDataLst>
          </p:nvPr>
        </p:nvPicPr>
        <p:blipFill>
          <a:blip r:embed="rId6" cstate="print"/>
          <a:srcRect/>
          <a:stretch>
            <a:fillRect/>
          </a:stretch>
        </p:blipFill>
        <p:spPr bwMode="auto">
          <a:xfrm>
            <a:off x="1752600" y="1600200"/>
            <a:ext cx="1527175" cy="458788"/>
          </a:xfrm>
          <a:prstGeom prst="rect">
            <a:avLst/>
          </a:prstGeom>
          <a:noFill/>
          <a:ln w="9525">
            <a:noFill/>
            <a:miter lim="800000"/>
            <a:headEnd/>
            <a:tailEnd/>
          </a:ln>
          <a:effectLst/>
        </p:spPr>
      </p:pic>
      <p:sp>
        <p:nvSpPr>
          <p:cNvPr id="104700" name="Rectangle 252"/>
          <p:cNvSpPr>
            <a:spLocks noChangeArrowheads="1"/>
          </p:cNvSpPr>
          <p:nvPr/>
        </p:nvSpPr>
        <p:spPr bwMode="auto">
          <a:xfrm>
            <a:off x="2133600" y="2286000"/>
            <a:ext cx="1066800" cy="990600"/>
          </a:xfrm>
          <a:prstGeom prst="rect">
            <a:avLst/>
          </a:prstGeom>
          <a:noFill/>
          <a:ln w="38100">
            <a:solidFill>
              <a:srgbClr val="FF0000"/>
            </a:solidFill>
            <a:miter lim="800000"/>
            <a:headEnd/>
            <a:tailEnd/>
          </a:ln>
          <a:effectLst/>
        </p:spPr>
        <p:txBody>
          <a:bodyPr wrap="none" anchor="ctr"/>
          <a:lstStyle/>
          <a:p>
            <a:endParaRPr lang="tr-TR"/>
          </a:p>
        </p:txBody>
      </p:sp>
      <p:sp>
        <p:nvSpPr>
          <p:cNvPr id="9" name="8 Slayt Numarası Yer Tutucusu"/>
          <p:cNvSpPr>
            <a:spLocks noGrp="1"/>
          </p:cNvSpPr>
          <p:nvPr>
            <p:ph type="sldNum" sz="quarter" idx="12"/>
          </p:nvPr>
        </p:nvSpPr>
        <p:spPr/>
        <p:txBody>
          <a:bodyPr/>
          <a:lstStyle/>
          <a:p>
            <a:fld id="{FB5CE052-C212-4DCA-9E91-8225F5AF36C8}" type="slidenum">
              <a:rPr lang="en-US" smtClean="0"/>
              <a:pPr/>
              <a:t>24</a:t>
            </a:fld>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normAutofit/>
          </a:bodyPr>
          <a:lstStyle/>
          <a:p>
            <a:r>
              <a:rPr lang="en-US" sz="3200" b="1" dirty="0" smtClean="0">
                <a:solidFill>
                  <a:srgbClr val="FFC000"/>
                </a:solidFill>
                <a:latin typeface="Arial" pitchFamily="34" charset="0"/>
                <a:ea typeface="Times New Roman" pitchFamily="18" charset="0"/>
                <a:cs typeface="Arial" pitchFamily="34" charset="0"/>
              </a:rPr>
              <a:t>Mean </a:t>
            </a:r>
            <a:r>
              <a:rPr lang="tr-TR" sz="3200" b="1" dirty="0" smtClean="0">
                <a:solidFill>
                  <a:srgbClr val="FFC000"/>
                </a:solidFill>
                <a:latin typeface="Arial" pitchFamily="34" charset="0"/>
                <a:ea typeface="Times New Roman" pitchFamily="18" charset="0"/>
                <a:cs typeface="Arial" pitchFamily="34" charset="0"/>
              </a:rPr>
              <a:t>F</a:t>
            </a:r>
            <a:r>
              <a:rPr lang="en-US" sz="3200" b="1" dirty="0" err="1" smtClean="0">
                <a:solidFill>
                  <a:srgbClr val="FFC000"/>
                </a:solidFill>
                <a:latin typeface="Arial" pitchFamily="34" charset="0"/>
                <a:ea typeface="Times New Roman" pitchFamily="18" charset="0"/>
                <a:cs typeface="Arial" pitchFamily="34" charset="0"/>
              </a:rPr>
              <a:t>ilt</a:t>
            </a:r>
            <a:r>
              <a:rPr lang="tr-TR" sz="3200" b="1" dirty="0" err="1" smtClean="0">
                <a:solidFill>
                  <a:srgbClr val="FFC000"/>
                </a:solidFill>
                <a:latin typeface="Arial" pitchFamily="34" charset="0"/>
                <a:ea typeface="Times New Roman" pitchFamily="18" charset="0"/>
                <a:cs typeface="Arial" pitchFamily="34" charset="0"/>
              </a:rPr>
              <a:t>resi</a:t>
            </a:r>
            <a:endParaRPr lang="en-US" sz="3200" dirty="0"/>
          </a:p>
        </p:txBody>
      </p:sp>
      <p:graphicFrame>
        <p:nvGraphicFramePr>
          <p:cNvPr id="106499" name="Group 3"/>
          <p:cNvGraphicFramePr>
            <a:graphicFrameLocks noGrp="1"/>
          </p:cNvGraphicFramePr>
          <p:nvPr/>
        </p:nvGraphicFramePr>
        <p:xfrm>
          <a:off x="711200" y="2287588"/>
          <a:ext cx="3556000" cy="3424238"/>
        </p:xfrm>
        <a:graphic>
          <a:graphicData uri="http://schemas.openxmlformats.org/drawingml/2006/table">
            <a:tbl>
              <a:tblPr/>
              <a:tblGrid>
                <a:gridCol w="355600"/>
                <a:gridCol w="355600"/>
                <a:gridCol w="355600"/>
                <a:gridCol w="355600"/>
                <a:gridCol w="355600"/>
                <a:gridCol w="355600"/>
                <a:gridCol w="355600"/>
                <a:gridCol w="369888"/>
                <a:gridCol w="341312"/>
                <a:gridCol w="355600"/>
              </a:tblGrid>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r>
              <a:tr h="3429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r>
              <a:tr h="3413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r>
              <a:tr h="3587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r>
              <a:tr h="3429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r>
            </a:tbl>
          </a:graphicData>
        </a:graphic>
      </p:graphicFrame>
      <p:pic>
        <p:nvPicPr>
          <p:cNvPr id="106622" name="Picture 126" descr="txp_fig"/>
          <p:cNvPicPr>
            <a:picLocks noChangeAspect="1" noChangeArrowheads="1"/>
          </p:cNvPicPr>
          <p:nvPr>
            <p:custDataLst>
              <p:tags r:id="rId1"/>
            </p:custDataLst>
          </p:nvPr>
        </p:nvPicPr>
        <p:blipFill>
          <a:blip r:embed="rId5" cstate="print"/>
          <a:srcRect/>
          <a:stretch>
            <a:fillRect/>
          </a:stretch>
        </p:blipFill>
        <p:spPr bwMode="auto">
          <a:xfrm>
            <a:off x="1752600" y="1600200"/>
            <a:ext cx="1527175" cy="458788"/>
          </a:xfrm>
          <a:prstGeom prst="rect">
            <a:avLst/>
          </a:prstGeom>
          <a:noFill/>
          <a:ln w="9525">
            <a:noFill/>
            <a:miter lim="800000"/>
            <a:headEnd/>
            <a:tailEnd/>
          </a:ln>
          <a:effectLst/>
        </p:spPr>
      </p:pic>
      <p:pic>
        <p:nvPicPr>
          <p:cNvPr id="106623" name="Picture 127" descr="txp_fig"/>
          <p:cNvPicPr>
            <a:picLocks noChangeAspect="1" noChangeArrowheads="1"/>
          </p:cNvPicPr>
          <p:nvPr>
            <p:custDataLst>
              <p:tags r:id="rId2"/>
            </p:custDataLst>
          </p:nvPr>
        </p:nvPicPr>
        <p:blipFill>
          <a:blip r:embed="rId6" cstate="print"/>
          <a:srcRect/>
          <a:stretch>
            <a:fillRect/>
          </a:stretch>
        </p:blipFill>
        <p:spPr bwMode="auto">
          <a:xfrm>
            <a:off x="5867400" y="1600200"/>
            <a:ext cx="1371600" cy="457200"/>
          </a:xfrm>
          <a:prstGeom prst="rect">
            <a:avLst/>
          </a:prstGeom>
          <a:noFill/>
          <a:ln w="9525">
            <a:noFill/>
            <a:miter lim="800000"/>
            <a:headEnd/>
            <a:tailEnd/>
          </a:ln>
          <a:effectLst/>
        </p:spPr>
      </p:pic>
      <p:graphicFrame>
        <p:nvGraphicFramePr>
          <p:cNvPr id="106624" name="Group 128"/>
          <p:cNvGraphicFramePr>
            <a:graphicFrameLocks noGrp="1"/>
          </p:cNvGraphicFramePr>
          <p:nvPr>
            <p:ph idx="1"/>
          </p:nvPr>
        </p:nvGraphicFramePr>
        <p:xfrm>
          <a:off x="4733925" y="2782888"/>
          <a:ext cx="3790950" cy="3429000"/>
        </p:xfrm>
        <a:graphic>
          <a:graphicData uri="http://schemas.openxmlformats.org/drawingml/2006/table">
            <a:tbl>
              <a:tblPr/>
              <a:tblGrid>
                <a:gridCol w="377825"/>
                <a:gridCol w="381000"/>
                <a:gridCol w="377825"/>
                <a:gridCol w="381000"/>
                <a:gridCol w="377825"/>
                <a:gridCol w="377825"/>
                <a:gridCol w="381000"/>
                <a:gridCol w="377825"/>
                <a:gridCol w="381000"/>
                <a:gridCol w="377825"/>
              </a:tblGrid>
              <a:tr h="3429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29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29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40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40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29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29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50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80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80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29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50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80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80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C0C0C0"/>
                            </a:outerShdw>
                          </a:effectLst>
                          <a:latin typeface="Verdana"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29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50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50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40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29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29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29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tr-TR" sz="12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6747" name="Text Box 251"/>
          <p:cNvSpPr txBox="1">
            <a:spLocks noChangeArrowheads="1"/>
          </p:cNvSpPr>
          <p:nvPr/>
        </p:nvSpPr>
        <p:spPr bwMode="auto">
          <a:xfrm>
            <a:off x="7610475" y="6553200"/>
            <a:ext cx="1457325" cy="304800"/>
          </a:xfrm>
          <a:prstGeom prst="rect">
            <a:avLst/>
          </a:prstGeom>
          <a:noFill/>
          <a:ln w="9525">
            <a:noFill/>
            <a:miter lim="800000"/>
            <a:headEnd/>
            <a:tailEnd/>
          </a:ln>
          <a:effectLst/>
        </p:spPr>
        <p:txBody>
          <a:bodyPr wrap="none">
            <a:spAutoFit/>
          </a:bodyPr>
          <a:lstStyle/>
          <a:p>
            <a:r>
              <a:rPr lang="en-US" sz="1400">
                <a:latin typeface="Arial" charset="0"/>
                <a:cs typeface="Arial" charset="0"/>
              </a:rPr>
              <a:t>Source: S. Seitz</a:t>
            </a:r>
          </a:p>
        </p:txBody>
      </p:sp>
      <p:sp>
        <p:nvSpPr>
          <p:cNvPr id="8" name="7 Slayt Numarası Yer Tutucusu"/>
          <p:cNvSpPr>
            <a:spLocks noGrp="1"/>
          </p:cNvSpPr>
          <p:nvPr>
            <p:ph type="sldNum" sz="quarter" idx="12"/>
          </p:nvPr>
        </p:nvSpPr>
        <p:spPr/>
        <p:txBody>
          <a:bodyPr/>
          <a:lstStyle/>
          <a:p>
            <a:fld id="{FB5CE052-C212-4DCA-9E91-8225F5AF36C8}" type="slidenum">
              <a:rPr lang="en-US" smtClean="0"/>
              <a:pPr/>
              <a:t>25</a:t>
            </a:fld>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Slayt Numarası Yer Tutucusu"/>
          <p:cNvSpPr>
            <a:spLocks noGrp="1"/>
          </p:cNvSpPr>
          <p:nvPr>
            <p:ph type="sldNum" sz="quarter" idx="12"/>
          </p:nvPr>
        </p:nvSpPr>
        <p:spPr/>
        <p:txBody>
          <a:bodyPr/>
          <a:lstStyle/>
          <a:p>
            <a:fld id="{583A5473-B7E2-4064-90C8-8CDD97F93B60}" type="slidenum">
              <a:rPr lang="en-US" smtClean="0"/>
              <a:pPr/>
              <a:t>26</a:t>
            </a:fld>
            <a:endParaRPr lang="en-US" dirty="0"/>
          </a:p>
        </p:txBody>
      </p:sp>
      <p:pic>
        <p:nvPicPr>
          <p:cNvPr id="4" name="Picture 2" descr="C:\Documents and Settings\SERAP\Desktop\sta2mea1.gif"/>
          <p:cNvPicPr>
            <a:picLocks noChangeAspect="1" noChangeArrowheads="1"/>
          </p:cNvPicPr>
          <p:nvPr/>
        </p:nvPicPr>
        <p:blipFill>
          <a:blip r:embed="rId2" cstate="print"/>
          <a:srcRect/>
          <a:stretch>
            <a:fillRect/>
          </a:stretch>
        </p:blipFill>
        <p:spPr bwMode="auto">
          <a:xfrm>
            <a:off x="4786314" y="500042"/>
            <a:ext cx="3829050" cy="5600700"/>
          </a:xfrm>
          <a:prstGeom prst="rect">
            <a:avLst/>
          </a:prstGeom>
          <a:noFill/>
        </p:spPr>
      </p:pic>
      <p:pic>
        <p:nvPicPr>
          <p:cNvPr id="6" name="Picture 2" descr="C:\Documents and Settings\SERAP\Desktop\sta2.gif"/>
          <p:cNvPicPr>
            <a:picLocks noChangeAspect="1" noChangeArrowheads="1"/>
          </p:cNvPicPr>
          <p:nvPr/>
        </p:nvPicPr>
        <p:blipFill>
          <a:blip r:embed="rId3" cstate="print"/>
          <a:srcRect/>
          <a:stretch>
            <a:fillRect/>
          </a:stretch>
        </p:blipFill>
        <p:spPr bwMode="auto">
          <a:xfrm>
            <a:off x="500034" y="428604"/>
            <a:ext cx="3829050" cy="5600700"/>
          </a:xfrm>
          <a:prstGeom prst="rect">
            <a:avLst/>
          </a:prstGeom>
          <a:noFill/>
        </p:spPr>
      </p:pic>
      <p:sp>
        <p:nvSpPr>
          <p:cNvPr id="7" name="6 Metin kutusu"/>
          <p:cNvSpPr txBox="1"/>
          <p:nvPr/>
        </p:nvSpPr>
        <p:spPr>
          <a:xfrm>
            <a:off x="1285852" y="6215082"/>
            <a:ext cx="2143140" cy="369332"/>
          </a:xfrm>
          <a:prstGeom prst="rect">
            <a:avLst/>
          </a:prstGeom>
          <a:noFill/>
        </p:spPr>
        <p:txBody>
          <a:bodyPr wrap="square" rtlCol="0">
            <a:spAutoFit/>
          </a:bodyPr>
          <a:lstStyle/>
          <a:p>
            <a:r>
              <a:rPr lang="tr-TR" dirty="0" smtClean="0"/>
              <a:t>Orijinal görüntü</a:t>
            </a:r>
            <a:endParaRPr lang="tr-TR" dirty="0"/>
          </a:p>
        </p:txBody>
      </p:sp>
      <p:sp>
        <p:nvSpPr>
          <p:cNvPr id="8" name="7 Metin kutusu"/>
          <p:cNvSpPr txBox="1"/>
          <p:nvPr/>
        </p:nvSpPr>
        <p:spPr>
          <a:xfrm>
            <a:off x="5572132" y="6286520"/>
            <a:ext cx="3000396" cy="369332"/>
          </a:xfrm>
          <a:prstGeom prst="rect">
            <a:avLst/>
          </a:prstGeom>
          <a:noFill/>
        </p:spPr>
        <p:txBody>
          <a:bodyPr wrap="square" rtlCol="0">
            <a:spAutoFit/>
          </a:bodyPr>
          <a:lstStyle/>
          <a:p>
            <a:r>
              <a:rPr lang="tr-TR" dirty="0" smtClean="0"/>
              <a:t>3x3 </a:t>
            </a:r>
            <a:r>
              <a:rPr lang="tr-TR" dirty="0" err="1" smtClean="0"/>
              <a:t>mean</a:t>
            </a:r>
            <a:r>
              <a:rPr lang="tr-TR" dirty="0" smtClean="0"/>
              <a:t> filtre uygulanmış </a:t>
            </a:r>
            <a:endParaRPr lang="tr-TR"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Slayt Numarası Yer Tutucusu"/>
          <p:cNvSpPr>
            <a:spLocks noGrp="1"/>
          </p:cNvSpPr>
          <p:nvPr>
            <p:ph type="sldNum" sz="quarter" idx="12"/>
          </p:nvPr>
        </p:nvSpPr>
        <p:spPr/>
        <p:txBody>
          <a:bodyPr/>
          <a:lstStyle/>
          <a:p>
            <a:fld id="{583A5473-B7E2-4064-90C8-8CDD97F93B60}" type="slidenum">
              <a:rPr lang="en-US" smtClean="0"/>
              <a:pPr/>
              <a:t>27</a:t>
            </a:fld>
            <a:endParaRPr lang="en-US" dirty="0"/>
          </a:p>
        </p:txBody>
      </p:sp>
      <p:pic>
        <p:nvPicPr>
          <p:cNvPr id="4099" name="Picture 3"/>
          <p:cNvPicPr>
            <a:picLocks noChangeAspect="1" noChangeArrowheads="1"/>
          </p:cNvPicPr>
          <p:nvPr/>
        </p:nvPicPr>
        <p:blipFill>
          <a:blip r:embed="rId2" cstate="print"/>
          <a:srcRect/>
          <a:stretch>
            <a:fillRect/>
          </a:stretch>
        </p:blipFill>
        <p:spPr bwMode="auto">
          <a:xfrm>
            <a:off x="500034" y="357166"/>
            <a:ext cx="3829050" cy="5600700"/>
          </a:xfrm>
          <a:prstGeom prst="rect">
            <a:avLst/>
          </a:prstGeom>
          <a:noFill/>
          <a:ln w="9525">
            <a:noFill/>
            <a:miter lim="800000"/>
            <a:headEnd/>
            <a:tailEnd/>
          </a:ln>
        </p:spPr>
      </p:pic>
      <p:pic>
        <p:nvPicPr>
          <p:cNvPr id="6" name="Picture 2"/>
          <p:cNvPicPr>
            <a:picLocks noChangeAspect="1" noChangeArrowheads="1"/>
          </p:cNvPicPr>
          <p:nvPr/>
        </p:nvPicPr>
        <p:blipFill>
          <a:blip r:embed="rId3" cstate="print"/>
          <a:srcRect/>
          <a:stretch>
            <a:fillRect/>
          </a:stretch>
        </p:blipFill>
        <p:spPr bwMode="auto">
          <a:xfrm>
            <a:off x="4743478" y="357166"/>
            <a:ext cx="3829050" cy="5600700"/>
          </a:xfrm>
          <a:prstGeom prst="rect">
            <a:avLst/>
          </a:prstGeom>
          <a:noFill/>
          <a:ln w="9525">
            <a:noFill/>
            <a:miter lim="800000"/>
            <a:headEnd/>
            <a:tailEnd/>
          </a:ln>
        </p:spPr>
      </p:pic>
      <p:sp>
        <p:nvSpPr>
          <p:cNvPr id="7" name="6 Metin kutusu"/>
          <p:cNvSpPr txBox="1"/>
          <p:nvPr/>
        </p:nvSpPr>
        <p:spPr>
          <a:xfrm>
            <a:off x="1071538" y="6143644"/>
            <a:ext cx="3071834" cy="369332"/>
          </a:xfrm>
          <a:prstGeom prst="rect">
            <a:avLst/>
          </a:prstGeom>
          <a:noFill/>
        </p:spPr>
        <p:txBody>
          <a:bodyPr wrap="square" rtlCol="0">
            <a:spAutoFit/>
          </a:bodyPr>
          <a:lstStyle/>
          <a:p>
            <a:r>
              <a:rPr lang="tr-TR" dirty="0" smtClean="0"/>
              <a:t>7x7 </a:t>
            </a:r>
            <a:r>
              <a:rPr lang="tr-TR" dirty="0" err="1" smtClean="0"/>
              <a:t>mean</a:t>
            </a:r>
            <a:r>
              <a:rPr lang="tr-TR" dirty="0" smtClean="0"/>
              <a:t> filtre uygulanmış</a:t>
            </a:r>
            <a:endParaRPr lang="tr-TR" dirty="0"/>
          </a:p>
        </p:txBody>
      </p:sp>
      <p:sp>
        <p:nvSpPr>
          <p:cNvPr id="8" name="7 Metin kutusu"/>
          <p:cNvSpPr txBox="1"/>
          <p:nvPr/>
        </p:nvSpPr>
        <p:spPr>
          <a:xfrm>
            <a:off x="4714876" y="6131502"/>
            <a:ext cx="3929058" cy="369332"/>
          </a:xfrm>
          <a:prstGeom prst="rect">
            <a:avLst/>
          </a:prstGeom>
          <a:noFill/>
        </p:spPr>
        <p:txBody>
          <a:bodyPr wrap="square" rtlCol="0">
            <a:spAutoFit/>
          </a:bodyPr>
          <a:lstStyle/>
          <a:p>
            <a:r>
              <a:rPr lang="tr-TR" dirty="0" smtClean="0"/>
              <a:t>Üç kere 3x3 </a:t>
            </a:r>
            <a:r>
              <a:rPr lang="tr-TR" dirty="0" err="1" smtClean="0"/>
              <a:t>mean</a:t>
            </a:r>
            <a:r>
              <a:rPr lang="tr-TR" dirty="0" smtClean="0"/>
              <a:t> filtre uygulanmış</a:t>
            </a:r>
            <a:endParaRPr lang="tr-TR"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etin kutusu"/>
          <p:cNvSpPr txBox="1"/>
          <p:nvPr/>
        </p:nvSpPr>
        <p:spPr>
          <a:xfrm>
            <a:off x="0" y="285728"/>
            <a:ext cx="8786842" cy="2616101"/>
          </a:xfrm>
          <a:prstGeom prst="rect">
            <a:avLst/>
          </a:prstGeom>
          <a:noFill/>
        </p:spPr>
        <p:txBody>
          <a:bodyPr wrap="square" rtlCol="0">
            <a:spAutoFit/>
          </a:bodyPr>
          <a:lstStyle/>
          <a:p>
            <a:r>
              <a:rPr lang="en-US" sz="3200" b="1" dirty="0" smtClean="0">
                <a:solidFill>
                  <a:srgbClr val="FFC000"/>
                </a:solidFill>
              </a:rPr>
              <a:t>Med</a:t>
            </a:r>
            <a:r>
              <a:rPr lang="tr-TR" sz="3200" b="1" dirty="0" smtClean="0">
                <a:solidFill>
                  <a:srgbClr val="FFC000"/>
                </a:solidFill>
              </a:rPr>
              <a:t>y</a:t>
            </a:r>
            <a:r>
              <a:rPr lang="en-US" sz="3200" b="1" dirty="0" smtClean="0">
                <a:solidFill>
                  <a:srgbClr val="FFC000"/>
                </a:solidFill>
              </a:rPr>
              <a:t>an </a:t>
            </a:r>
            <a:r>
              <a:rPr lang="tr-TR" sz="3200" b="1" dirty="0" err="1" smtClean="0">
                <a:solidFill>
                  <a:srgbClr val="FFC000"/>
                </a:solidFill>
              </a:rPr>
              <a:t>F</a:t>
            </a:r>
            <a:r>
              <a:rPr lang="en-US" sz="3200" b="1" dirty="0" err="1" smtClean="0">
                <a:solidFill>
                  <a:srgbClr val="FFC000"/>
                </a:solidFill>
              </a:rPr>
              <a:t>ilt</a:t>
            </a:r>
            <a:r>
              <a:rPr lang="tr-TR" sz="3200" b="1" dirty="0" err="1" smtClean="0">
                <a:solidFill>
                  <a:srgbClr val="FFC000"/>
                </a:solidFill>
              </a:rPr>
              <a:t>resi</a:t>
            </a:r>
            <a:r>
              <a:rPr lang="tr-TR" sz="3200" b="1" dirty="0" smtClean="0">
                <a:solidFill>
                  <a:srgbClr val="FFC000"/>
                </a:solidFill>
              </a:rPr>
              <a:t> </a:t>
            </a:r>
          </a:p>
          <a:p>
            <a:endParaRPr lang="tr-TR" sz="3200" b="1" dirty="0" smtClean="0">
              <a:solidFill>
                <a:srgbClr val="FFC000"/>
              </a:solidFill>
            </a:endParaRPr>
          </a:p>
          <a:p>
            <a:r>
              <a:rPr lang="tr-TR" sz="2000" dirty="0" smtClean="0"/>
              <a:t>Medyan filtresi de özel bir filtredir fakat penceredeki bütün piksel değerlerini küçükten büyüğe doğru sıraladığımızda ortadaki değeri alarak pencerenin ortasına yerleştiririz. Çekirdek çoğu zaman karedir fakat herhangi bir şekilde de olabilir. Aşağıda 3x3’lük pencere kullanılarak yapılan medyan filtreleme örneğinin değerleri görülmektedir.</a:t>
            </a:r>
            <a:endParaRPr lang="en-US" sz="2400" dirty="0"/>
          </a:p>
        </p:txBody>
      </p:sp>
      <p:pic>
        <p:nvPicPr>
          <p:cNvPr id="2050" name="Picture 2"/>
          <p:cNvPicPr>
            <a:picLocks noChangeAspect="1" noChangeArrowheads="1"/>
          </p:cNvPicPr>
          <p:nvPr/>
        </p:nvPicPr>
        <p:blipFill>
          <a:blip r:embed="rId2" cstate="print"/>
          <a:srcRect l="16846" t="32226" r="43603" b="35547"/>
          <a:stretch>
            <a:fillRect/>
          </a:stretch>
        </p:blipFill>
        <p:spPr bwMode="auto">
          <a:xfrm>
            <a:off x="1500166" y="3099591"/>
            <a:ext cx="5214974" cy="3186929"/>
          </a:xfrm>
          <a:prstGeom prst="rect">
            <a:avLst/>
          </a:prstGeom>
          <a:noFill/>
          <a:ln w="9525">
            <a:noFill/>
            <a:miter lim="800000"/>
            <a:headEnd/>
            <a:tailEnd/>
          </a:ln>
          <a:effectLst/>
        </p:spPr>
      </p:pic>
      <p:sp>
        <p:nvSpPr>
          <p:cNvPr id="4" name="3 Slayt Numarası Yer Tutucusu"/>
          <p:cNvSpPr>
            <a:spLocks noGrp="1"/>
          </p:cNvSpPr>
          <p:nvPr>
            <p:ph type="sldNum" sz="quarter" idx="12"/>
          </p:nvPr>
        </p:nvSpPr>
        <p:spPr/>
        <p:txBody>
          <a:bodyPr/>
          <a:lstStyle/>
          <a:p>
            <a:fld id="{583A5473-B7E2-4064-90C8-8CDD97F93B60}" type="slidenum">
              <a:rPr lang="en-US" smtClean="0"/>
              <a:pPr/>
              <a:t>28</a:t>
            </a:fld>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l="17578" t="42969" r="66309" b="30664"/>
          <a:stretch>
            <a:fillRect/>
          </a:stretch>
        </p:blipFill>
        <p:spPr bwMode="auto">
          <a:xfrm>
            <a:off x="2714612" y="428604"/>
            <a:ext cx="2786082" cy="3419282"/>
          </a:xfrm>
          <a:prstGeom prst="rect">
            <a:avLst/>
          </a:prstGeom>
          <a:noFill/>
          <a:ln w="9525">
            <a:noFill/>
            <a:miter lim="800000"/>
            <a:headEnd/>
            <a:tailEnd/>
          </a:ln>
          <a:effectLst/>
        </p:spPr>
      </p:pic>
      <p:sp>
        <p:nvSpPr>
          <p:cNvPr id="4" name="3 Metin kutusu"/>
          <p:cNvSpPr txBox="1"/>
          <p:nvPr/>
        </p:nvSpPr>
        <p:spPr>
          <a:xfrm>
            <a:off x="0" y="4357694"/>
            <a:ext cx="8786842" cy="830997"/>
          </a:xfrm>
          <a:prstGeom prst="rect">
            <a:avLst/>
          </a:prstGeom>
          <a:noFill/>
        </p:spPr>
        <p:txBody>
          <a:bodyPr wrap="square" rtlCol="0">
            <a:spAutoFit/>
          </a:bodyPr>
          <a:lstStyle/>
          <a:p>
            <a:r>
              <a:rPr lang="tr-TR" sz="2400" dirty="0" smtClean="0"/>
              <a:t>Merkezdeki değer (daha önce 97 olan) 9 değerin ortasındaki değer (4) ile yer değiştirir. </a:t>
            </a:r>
            <a:endParaRPr lang="en-US" sz="2400" dirty="0"/>
          </a:p>
        </p:txBody>
      </p:sp>
      <p:sp>
        <p:nvSpPr>
          <p:cNvPr id="5" name="4 Slayt Numarası Yer Tutucusu"/>
          <p:cNvSpPr>
            <a:spLocks noGrp="1"/>
          </p:cNvSpPr>
          <p:nvPr>
            <p:ph type="sldNum" sz="quarter" idx="12"/>
          </p:nvPr>
        </p:nvSpPr>
        <p:spPr/>
        <p:txBody>
          <a:bodyPr/>
          <a:lstStyle/>
          <a:p>
            <a:fld id="{583A5473-B7E2-4064-90C8-8CDD97F93B60}" type="slidenum">
              <a:rPr lang="en-US" smtClean="0"/>
              <a:pPr/>
              <a:t>29</a:t>
            </a:fld>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etin kutusu"/>
          <p:cNvSpPr txBox="1"/>
          <p:nvPr/>
        </p:nvSpPr>
        <p:spPr>
          <a:xfrm>
            <a:off x="285720" y="357166"/>
            <a:ext cx="8572560" cy="2800767"/>
          </a:xfrm>
          <a:prstGeom prst="rect">
            <a:avLst/>
          </a:prstGeom>
          <a:noFill/>
        </p:spPr>
        <p:txBody>
          <a:bodyPr wrap="square" rtlCol="0">
            <a:spAutoFit/>
          </a:bodyPr>
          <a:lstStyle/>
          <a:p>
            <a:r>
              <a:rPr lang="tr-TR" sz="3200" b="1" dirty="0" smtClean="0">
                <a:solidFill>
                  <a:srgbClr val="FFC000"/>
                </a:solidFill>
                <a:latin typeface="Arial" pitchFamily="34" charset="0"/>
                <a:cs typeface="Arial" pitchFamily="34" charset="0"/>
              </a:rPr>
              <a:t>Parlaklığın Değiştirilmesi</a:t>
            </a:r>
            <a:r>
              <a:rPr lang="en-US" b="1" dirty="0" smtClean="0"/>
              <a:t/>
            </a:r>
            <a:br>
              <a:rPr lang="en-US" b="1" dirty="0" smtClean="0"/>
            </a:br>
            <a:endParaRPr lang="en-US" b="1" dirty="0" smtClean="0"/>
          </a:p>
          <a:p>
            <a:r>
              <a:rPr lang="tr-TR" dirty="0" smtClean="0"/>
              <a:t>Parlaklığı Değiştirmek için R, G ve B değerlerini 1’den büyük bir rakam ile bölmek görüntüyü koyulaştırır. Eğer renk bileşenleri 255’den daha büyük olursa 255 ile sınırlandırılır.</a:t>
            </a:r>
          </a:p>
          <a:p>
            <a:endParaRPr lang="tr-TR" dirty="0" smtClean="0"/>
          </a:p>
          <a:p>
            <a:r>
              <a:rPr lang="tr-TR" dirty="0" smtClean="0"/>
              <a:t>Örneğin görüntüyü iki kat koyulaştırmak istiyorsak bir önceki slayttaki negatife dönüştüren 3 satır aşağıdaki 3 satır ile değiştirilir.</a:t>
            </a:r>
            <a:r>
              <a:rPr lang="en-US" dirty="0" smtClean="0"/>
              <a:t/>
            </a:r>
            <a:br>
              <a:rPr lang="en-US" dirty="0" smtClean="0"/>
            </a:br>
            <a:endParaRPr lang="en-US" dirty="0"/>
          </a:p>
        </p:txBody>
      </p:sp>
      <p:pic>
        <p:nvPicPr>
          <p:cNvPr id="11266" name="Picture 2"/>
          <p:cNvPicPr>
            <a:picLocks noChangeAspect="1" noChangeArrowheads="1"/>
          </p:cNvPicPr>
          <p:nvPr/>
        </p:nvPicPr>
        <p:blipFill>
          <a:blip r:embed="rId2" cstate="print"/>
          <a:srcRect l="5859" t="37110" r="72168" b="54101"/>
          <a:stretch>
            <a:fillRect/>
          </a:stretch>
        </p:blipFill>
        <p:spPr bwMode="auto">
          <a:xfrm>
            <a:off x="285719" y="3000372"/>
            <a:ext cx="4048093" cy="1214446"/>
          </a:xfrm>
          <a:prstGeom prst="rect">
            <a:avLst/>
          </a:prstGeom>
          <a:noFill/>
          <a:ln w="9525">
            <a:noFill/>
            <a:miter lim="800000"/>
            <a:headEnd/>
            <a:tailEnd/>
          </a:ln>
          <a:effectLst/>
        </p:spPr>
      </p:pic>
      <p:pic>
        <p:nvPicPr>
          <p:cNvPr id="4" name="Picture 2"/>
          <p:cNvPicPr>
            <a:picLocks noChangeAspect="1" noChangeArrowheads="1"/>
          </p:cNvPicPr>
          <p:nvPr/>
        </p:nvPicPr>
        <p:blipFill>
          <a:blip r:embed="rId2" cstate="print"/>
          <a:srcRect t="48829" r="78760" b="31640"/>
          <a:stretch>
            <a:fillRect/>
          </a:stretch>
        </p:blipFill>
        <p:spPr bwMode="auto">
          <a:xfrm>
            <a:off x="4429124" y="3000372"/>
            <a:ext cx="4557744" cy="3143272"/>
          </a:xfrm>
          <a:prstGeom prst="rect">
            <a:avLst/>
          </a:prstGeom>
          <a:noFill/>
          <a:ln w="9525">
            <a:noFill/>
            <a:miter lim="800000"/>
            <a:headEnd/>
            <a:tailEnd/>
          </a:ln>
          <a:effectLst/>
        </p:spPr>
      </p:pic>
      <p:sp>
        <p:nvSpPr>
          <p:cNvPr id="5" name="4 Slayt Numarası Yer Tutucusu"/>
          <p:cNvSpPr>
            <a:spLocks noGrp="1"/>
          </p:cNvSpPr>
          <p:nvPr>
            <p:ph type="sldNum" sz="quarter" idx="12"/>
          </p:nvPr>
        </p:nvSpPr>
        <p:spPr/>
        <p:txBody>
          <a:bodyPr/>
          <a:lstStyle/>
          <a:p>
            <a:fld id="{583A5473-B7E2-4064-90C8-8CDD97F93B60}" type="slidenum">
              <a:rPr lang="en-US" smtClean="0"/>
              <a:pPr/>
              <a:t>3</a:t>
            </a:fld>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etin kutusu"/>
          <p:cNvSpPr txBox="1"/>
          <p:nvPr/>
        </p:nvSpPr>
        <p:spPr>
          <a:xfrm>
            <a:off x="0" y="285728"/>
            <a:ext cx="8858280" cy="3785652"/>
          </a:xfrm>
          <a:prstGeom prst="rect">
            <a:avLst/>
          </a:prstGeom>
          <a:noFill/>
        </p:spPr>
        <p:txBody>
          <a:bodyPr wrap="square" rtlCol="0">
            <a:spAutoFit/>
          </a:bodyPr>
          <a:lstStyle/>
          <a:p>
            <a:pPr algn="just"/>
            <a:endParaRPr lang="tr-TR" sz="2400" dirty="0" smtClean="0"/>
          </a:p>
          <a:p>
            <a:pPr algn="just"/>
            <a:r>
              <a:rPr lang="tr-TR" sz="2400" dirty="0" smtClean="0"/>
              <a:t>Birinci örnekte sıralanmış değerler 1, 2, 3, 4, 5, 6, 7, 8, 9 olduğundan medyan filtresi yine 5 değeri ile geri döner. İkinci örnek için </a:t>
            </a:r>
            <a:r>
              <a:rPr lang="tr-TR" sz="2400" dirty="0" err="1" smtClean="0"/>
              <a:t>mean</a:t>
            </a:r>
            <a:r>
              <a:rPr lang="tr-TR" sz="2400" dirty="0" smtClean="0"/>
              <a:t> filtresi 9 değerin ortalaması 114/9=16 olduğundan 16 değeri ile geri döner. Bu, medyan filtresinin iyi bir özelliğini gösterir: bu yetenek darbe gürültüsünü kaldırma özelliğidir (çok yüksek ve çok küçük değerler de dahil). Medyan filtresi bulanıklaştırma yapmadan kenarları koruma özelliğine de sahiptir. Bununla birlikte gürültü olduğunda kenarları biraz bulanıklaştırabilir.</a:t>
            </a:r>
            <a:endParaRPr lang="en-US" sz="2400" dirty="0"/>
          </a:p>
        </p:txBody>
      </p:sp>
      <p:sp>
        <p:nvSpPr>
          <p:cNvPr id="3" name="2 Slayt Numarası Yer Tutucusu"/>
          <p:cNvSpPr>
            <a:spLocks noGrp="1"/>
          </p:cNvSpPr>
          <p:nvPr>
            <p:ph type="sldNum" sz="quarter" idx="12"/>
          </p:nvPr>
        </p:nvSpPr>
        <p:spPr/>
        <p:txBody>
          <a:bodyPr/>
          <a:lstStyle/>
          <a:p>
            <a:fld id="{583A5473-B7E2-4064-90C8-8CDD97F93B60}" type="slidenum">
              <a:rPr lang="en-US" smtClean="0"/>
              <a:pPr/>
              <a:t>30</a:t>
            </a:fld>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Slayt Numarası Yer Tutucusu"/>
          <p:cNvSpPr>
            <a:spLocks noGrp="1"/>
          </p:cNvSpPr>
          <p:nvPr>
            <p:ph type="sldNum" sz="quarter" idx="12"/>
          </p:nvPr>
        </p:nvSpPr>
        <p:spPr/>
        <p:txBody>
          <a:bodyPr/>
          <a:lstStyle/>
          <a:p>
            <a:fld id="{583A5473-B7E2-4064-90C8-8CDD97F93B60}" type="slidenum">
              <a:rPr lang="en-US" smtClean="0"/>
              <a:pPr/>
              <a:t>31</a:t>
            </a:fld>
            <a:endParaRPr lang="en-US" dirty="0"/>
          </a:p>
        </p:txBody>
      </p:sp>
      <p:pic>
        <p:nvPicPr>
          <p:cNvPr id="1028" name="Picture 4" descr="C:\Documents and Settings\SERAP\Desktop\sta2noi1.gif"/>
          <p:cNvPicPr>
            <a:picLocks noChangeAspect="1" noChangeArrowheads="1"/>
          </p:cNvPicPr>
          <p:nvPr/>
        </p:nvPicPr>
        <p:blipFill>
          <a:blip r:embed="rId2" cstate="print"/>
          <a:srcRect/>
          <a:stretch>
            <a:fillRect/>
          </a:stretch>
        </p:blipFill>
        <p:spPr bwMode="auto">
          <a:xfrm>
            <a:off x="428596" y="400068"/>
            <a:ext cx="3829050" cy="5600700"/>
          </a:xfrm>
          <a:prstGeom prst="rect">
            <a:avLst/>
          </a:prstGeom>
          <a:noFill/>
        </p:spPr>
      </p:pic>
      <p:sp>
        <p:nvSpPr>
          <p:cNvPr id="8" name="7 Metin kutusu"/>
          <p:cNvSpPr txBox="1"/>
          <p:nvPr/>
        </p:nvSpPr>
        <p:spPr>
          <a:xfrm>
            <a:off x="1000100" y="6131502"/>
            <a:ext cx="3000396" cy="369332"/>
          </a:xfrm>
          <a:prstGeom prst="rect">
            <a:avLst/>
          </a:prstGeom>
          <a:noFill/>
        </p:spPr>
        <p:txBody>
          <a:bodyPr wrap="square" rtlCol="0">
            <a:spAutoFit/>
          </a:bodyPr>
          <a:lstStyle/>
          <a:p>
            <a:r>
              <a:rPr lang="tr-TR" dirty="0" smtClean="0"/>
              <a:t>Bozulmuş görüntü</a:t>
            </a:r>
            <a:endParaRPr lang="tr-TR" dirty="0"/>
          </a:p>
        </p:txBody>
      </p:sp>
      <p:pic>
        <p:nvPicPr>
          <p:cNvPr id="9" name="Picture 2" descr="C:\Documents and Settings\SERAP\Desktop\sta2med1.gif"/>
          <p:cNvPicPr>
            <a:picLocks noChangeAspect="1" noChangeArrowheads="1"/>
          </p:cNvPicPr>
          <p:nvPr/>
        </p:nvPicPr>
        <p:blipFill>
          <a:blip r:embed="rId3" cstate="print"/>
          <a:srcRect/>
          <a:stretch>
            <a:fillRect/>
          </a:stretch>
        </p:blipFill>
        <p:spPr bwMode="auto">
          <a:xfrm>
            <a:off x="4643438" y="400068"/>
            <a:ext cx="3829050" cy="5600700"/>
          </a:xfrm>
          <a:prstGeom prst="rect">
            <a:avLst/>
          </a:prstGeom>
          <a:noFill/>
        </p:spPr>
      </p:pic>
      <p:sp>
        <p:nvSpPr>
          <p:cNvPr id="10" name="9 Metin kutusu"/>
          <p:cNvSpPr txBox="1"/>
          <p:nvPr/>
        </p:nvSpPr>
        <p:spPr>
          <a:xfrm>
            <a:off x="5143504" y="6143644"/>
            <a:ext cx="3571900" cy="369332"/>
          </a:xfrm>
          <a:prstGeom prst="rect">
            <a:avLst/>
          </a:prstGeom>
          <a:noFill/>
        </p:spPr>
        <p:txBody>
          <a:bodyPr wrap="square" rtlCol="0">
            <a:spAutoFit/>
          </a:bodyPr>
          <a:lstStyle/>
          <a:p>
            <a:r>
              <a:rPr lang="tr-TR" dirty="0" smtClean="0"/>
              <a:t>3x3 medyan filtresi uygulanmış</a:t>
            </a:r>
            <a:endParaRPr lang="tr-TR"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Slayt Numarası Yer Tutucusu"/>
          <p:cNvSpPr>
            <a:spLocks noGrp="1"/>
          </p:cNvSpPr>
          <p:nvPr>
            <p:ph type="sldNum" sz="quarter" idx="12"/>
          </p:nvPr>
        </p:nvSpPr>
        <p:spPr/>
        <p:txBody>
          <a:bodyPr/>
          <a:lstStyle/>
          <a:p>
            <a:fld id="{583A5473-B7E2-4064-90C8-8CDD97F93B60}" type="slidenum">
              <a:rPr lang="en-US" smtClean="0"/>
              <a:pPr/>
              <a:t>32</a:t>
            </a:fld>
            <a:endParaRPr lang="en-US" dirty="0"/>
          </a:p>
        </p:txBody>
      </p:sp>
      <p:pic>
        <p:nvPicPr>
          <p:cNvPr id="2051" name="Picture 3" descr="C:\Documents and Settings\SERAP\Desktop\sta2med2.gif"/>
          <p:cNvPicPr>
            <a:picLocks noChangeAspect="1" noChangeArrowheads="1"/>
          </p:cNvPicPr>
          <p:nvPr/>
        </p:nvPicPr>
        <p:blipFill>
          <a:blip r:embed="rId2" cstate="print"/>
          <a:srcRect/>
          <a:stretch>
            <a:fillRect/>
          </a:stretch>
        </p:blipFill>
        <p:spPr bwMode="auto">
          <a:xfrm>
            <a:off x="428596" y="285728"/>
            <a:ext cx="3858381" cy="5643602"/>
          </a:xfrm>
          <a:prstGeom prst="rect">
            <a:avLst/>
          </a:prstGeom>
          <a:noFill/>
        </p:spPr>
      </p:pic>
      <p:sp>
        <p:nvSpPr>
          <p:cNvPr id="7" name="6 Metin kutusu"/>
          <p:cNvSpPr txBox="1"/>
          <p:nvPr/>
        </p:nvSpPr>
        <p:spPr>
          <a:xfrm>
            <a:off x="785786" y="6143644"/>
            <a:ext cx="3357586" cy="369332"/>
          </a:xfrm>
          <a:prstGeom prst="rect">
            <a:avLst/>
          </a:prstGeom>
          <a:noFill/>
        </p:spPr>
        <p:txBody>
          <a:bodyPr wrap="square" rtlCol="0">
            <a:spAutoFit/>
          </a:bodyPr>
          <a:lstStyle/>
          <a:p>
            <a:r>
              <a:rPr lang="tr-TR" dirty="0" smtClean="0"/>
              <a:t>7x7 medyan filtresi uygulanmış</a:t>
            </a:r>
            <a:endParaRPr lang="tr-TR" dirty="0"/>
          </a:p>
        </p:txBody>
      </p:sp>
      <p:pic>
        <p:nvPicPr>
          <p:cNvPr id="8" name="Picture 3" descr="C:\Documents and Settings\SERAP\Desktop\sta2med3.gif"/>
          <p:cNvPicPr>
            <a:picLocks noChangeAspect="1" noChangeArrowheads="1"/>
          </p:cNvPicPr>
          <p:nvPr/>
        </p:nvPicPr>
        <p:blipFill>
          <a:blip r:embed="rId3" cstate="print"/>
          <a:srcRect/>
          <a:stretch>
            <a:fillRect/>
          </a:stretch>
        </p:blipFill>
        <p:spPr bwMode="auto">
          <a:xfrm>
            <a:off x="4714876" y="257192"/>
            <a:ext cx="3829050" cy="5600700"/>
          </a:xfrm>
          <a:prstGeom prst="rect">
            <a:avLst/>
          </a:prstGeom>
          <a:noFill/>
        </p:spPr>
      </p:pic>
      <p:sp>
        <p:nvSpPr>
          <p:cNvPr id="9" name="8 Metin kutusu"/>
          <p:cNvSpPr txBox="1"/>
          <p:nvPr/>
        </p:nvSpPr>
        <p:spPr>
          <a:xfrm>
            <a:off x="4572000" y="6143644"/>
            <a:ext cx="4286280" cy="369332"/>
          </a:xfrm>
          <a:prstGeom prst="rect">
            <a:avLst/>
          </a:prstGeom>
          <a:noFill/>
        </p:spPr>
        <p:txBody>
          <a:bodyPr wrap="square" rtlCol="0">
            <a:spAutoFit/>
          </a:bodyPr>
          <a:lstStyle/>
          <a:p>
            <a:r>
              <a:rPr lang="tr-TR" dirty="0" smtClean="0"/>
              <a:t>Üç kere 3x3 medyan filtresi uygulanmış</a:t>
            </a:r>
            <a:endParaRPr lang="tr-TR"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Slayt Numarası Yer Tutucusu"/>
          <p:cNvSpPr>
            <a:spLocks noGrp="1"/>
          </p:cNvSpPr>
          <p:nvPr>
            <p:ph type="sldNum" sz="quarter" idx="12"/>
          </p:nvPr>
        </p:nvSpPr>
        <p:spPr/>
        <p:txBody>
          <a:bodyPr/>
          <a:lstStyle/>
          <a:p>
            <a:fld id="{583A5473-B7E2-4064-90C8-8CDD97F93B60}" type="slidenum">
              <a:rPr lang="en-US" smtClean="0"/>
              <a:pPr/>
              <a:t>33</a:t>
            </a:fld>
            <a:endParaRPr lang="en-US" dirty="0"/>
          </a:p>
        </p:txBody>
      </p:sp>
      <p:sp>
        <p:nvSpPr>
          <p:cNvPr id="4" name="3 Dikdörtgen"/>
          <p:cNvSpPr/>
          <p:nvPr/>
        </p:nvSpPr>
        <p:spPr>
          <a:xfrm>
            <a:off x="214282" y="285728"/>
            <a:ext cx="8501122" cy="2554545"/>
          </a:xfrm>
          <a:prstGeom prst="rect">
            <a:avLst/>
          </a:prstGeom>
        </p:spPr>
        <p:txBody>
          <a:bodyPr wrap="square">
            <a:spAutoFit/>
          </a:bodyPr>
          <a:lstStyle/>
          <a:p>
            <a:r>
              <a:rPr lang="tr-TR" sz="2000" dirty="0" smtClean="0"/>
              <a:t>Aşağıdaki örnek ortalama filtresi ve medyan filtresi kullanılarak tuz biber gürültüsünün nasıl kaldırıldığını (</a:t>
            </a:r>
            <a:r>
              <a:rPr lang="tr-TR" sz="2000" dirty="0" err="1" smtClean="0"/>
              <a:t>Matlab</a:t>
            </a:r>
            <a:r>
              <a:rPr lang="tr-TR" sz="2000" dirty="0" smtClean="0"/>
              <a:t> kodları ile) göstermektedir. Bu tip gürültü piksel değerlerini rastgele olarak siyah ve beyaza dönüştürür. Her iki durumda da filtre için 3x3 komşuluğu kullanılmıştır. </a:t>
            </a:r>
          </a:p>
          <a:p>
            <a:endParaRPr lang="tr-TR" sz="2000" dirty="0" smtClean="0"/>
          </a:p>
          <a:p>
            <a:r>
              <a:rPr lang="tr-TR" sz="2000" dirty="0" smtClean="0"/>
              <a:t>1. Görüntüyü oku ve göster</a:t>
            </a:r>
          </a:p>
          <a:p>
            <a:r>
              <a:rPr lang="en-US" sz="2000" dirty="0" smtClean="0"/>
              <a:t>I = </a:t>
            </a:r>
            <a:r>
              <a:rPr lang="en-US" sz="2000" dirty="0" err="1" smtClean="0"/>
              <a:t>imread</a:t>
            </a:r>
            <a:r>
              <a:rPr lang="en-US" sz="2000" dirty="0" smtClean="0"/>
              <a:t>('eight.tif');</a:t>
            </a:r>
          </a:p>
          <a:p>
            <a:r>
              <a:rPr lang="en-US" sz="2000" dirty="0" err="1" smtClean="0"/>
              <a:t>imshow</a:t>
            </a:r>
            <a:r>
              <a:rPr lang="en-US" sz="2000" dirty="0" smtClean="0"/>
              <a:t>(I)</a:t>
            </a:r>
            <a:endParaRPr lang="tr-TR" sz="2000" dirty="0"/>
          </a:p>
        </p:txBody>
      </p:sp>
      <p:pic>
        <p:nvPicPr>
          <p:cNvPr id="1026" name="Picture 2"/>
          <p:cNvPicPr>
            <a:picLocks noChangeAspect="1" noChangeArrowheads="1"/>
          </p:cNvPicPr>
          <p:nvPr/>
        </p:nvPicPr>
        <p:blipFill>
          <a:blip r:embed="rId2" cstate="print"/>
          <a:srcRect/>
          <a:stretch>
            <a:fillRect/>
          </a:stretch>
        </p:blipFill>
        <p:spPr bwMode="auto">
          <a:xfrm>
            <a:off x="1785918" y="2857496"/>
            <a:ext cx="5859658" cy="407196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Slayt Numarası Yer Tutucusu"/>
          <p:cNvSpPr>
            <a:spLocks noGrp="1"/>
          </p:cNvSpPr>
          <p:nvPr>
            <p:ph type="sldNum" sz="quarter" idx="12"/>
          </p:nvPr>
        </p:nvSpPr>
        <p:spPr/>
        <p:txBody>
          <a:bodyPr/>
          <a:lstStyle/>
          <a:p>
            <a:fld id="{583A5473-B7E2-4064-90C8-8CDD97F93B60}" type="slidenum">
              <a:rPr lang="en-US" smtClean="0"/>
              <a:pPr/>
              <a:t>34</a:t>
            </a:fld>
            <a:endParaRPr lang="en-US" dirty="0"/>
          </a:p>
        </p:txBody>
      </p:sp>
      <p:sp>
        <p:nvSpPr>
          <p:cNvPr id="4" name="3 Dikdörtgen"/>
          <p:cNvSpPr/>
          <p:nvPr/>
        </p:nvSpPr>
        <p:spPr>
          <a:xfrm>
            <a:off x="928662" y="928670"/>
            <a:ext cx="4572000" cy="1323439"/>
          </a:xfrm>
          <a:prstGeom prst="rect">
            <a:avLst/>
          </a:prstGeom>
        </p:spPr>
        <p:txBody>
          <a:bodyPr>
            <a:spAutoFit/>
          </a:bodyPr>
          <a:lstStyle/>
          <a:p>
            <a:r>
              <a:rPr lang="tr-TR" sz="2000" dirty="0" smtClean="0"/>
              <a:t>2. Gürültü ekle</a:t>
            </a:r>
          </a:p>
          <a:p>
            <a:endParaRPr lang="tr-TR" sz="2000" dirty="0" smtClean="0"/>
          </a:p>
          <a:p>
            <a:r>
              <a:rPr lang="tr-TR" sz="2000" dirty="0" smtClean="0"/>
              <a:t>J = </a:t>
            </a:r>
            <a:r>
              <a:rPr lang="tr-TR" sz="2000" dirty="0" err="1" smtClean="0"/>
              <a:t>imnoise</a:t>
            </a:r>
            <a:r>
              <a:rPr lang="tr-TR" sz="2000" dirty="0" smtClean="0"/>
              <a:t>(I,'salt &amp; </a:t>
            </a:r>
            <a:r>
              <a:rPr lang="tr-TR" sz="2000" dirty="0" err="1" smtClean="0"/>
              <a:t>pepper</a:t>
            </a:r>
            <a:r>
              <a:rPr lang="tr-TR" sz="2000" dirty="0" smtClean="0"/>
              <a:t>',0.02);</a:t>
            </a:r>
          </a:p>
          <a:p>
            <a:r>
              <a:rPr lang="tr-TR" sz="2000" dirty="0" err="1" smtClean="0"/>
              <a:t>figure</a:t>
            </a:r>
            <a:r>
              <a:rPr lang="tr-TR" sz="2000" dirty="0" smtClean="0"/>
              <a:t>, </a:t>
            </a:r>
            <a:r>
              <a:rPr lang="tr-TR" sz="2000" dirty="0" err="1" smtClean="0"/>
              <a:t>imshow</a:t>
            </a:r>
            <a:r>
              <a:rPr lang="tr-TR" sz="2000" dirty="0" smtClean="0"/>
              <a:t>(J);</a:t>
            </a:r>
            <a:endParaRPr lang="tr-TR" sz="2000" dirty="0"/>
          </a:p>
        </p:txBody>
      </p:sp>
      <p:pic>
        <p:nvPicPr>
          <p:cNvPr id="2050" name="Picture 2"/>
          <p:cNvPicPr>
            <a:picLocks noChangeAspect="1" noChangeArrowheads="1"/>
          </p:cNvPicPr>
          <p:nvPr/>
        </p:nvPicPr>
        <p:blipFill>
          <a:blip r:embed="rId2" cstate="print"/>
          <a:srcRect/>
          <a:stretch>
            <a:fillRect/>
          </a:stretch>
        </p:blipFill>
        <p:spPr bwMode="auto">
          <a:xfrm>
            <a:off x="1571604" y="2071678"/>
            <a:ext cx="6252571" cy="434500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Slayt Numarası Yer Tutucusu"/>
          <p:cNvSpPr>
            <a:spLocks noGrp="1"/>
          </p:cNvSpPr>
          <p:nvPr>
            <p:ph type="sldNum" sz="quarter" idx="12"/>
          </p:nvPr>
        </p:nvSpPr>
        <p:spPr/>
        <p:txBody>
          <a:bodyPr/>
          <a:lstStyle/>
          <a:p>
            <a:fld id="{583A5473-B7E2-4064-90C8-8CDD97F93B60}" type="slidenum">
              <a:rPr lang="en-US" smtClean="0"/>
              <a:pPr/>
              <a:t>35</a:t>
            </a:fld>
            <a:endParaRPr lang="en-US" dirty="0"/>
          </a:p>
        </p:txBody>
      </p:sp>
      <p:sp>
        <p:nvSpPr>
          <p:cNvPr id="4" name="3 Dikdörtgen"/>
          <p:cNvSpPr/>
          <p:nvPr/>
        </p:nvSpPr>
        <p:spPr>
          <a:xfrm>
            <a:off x="500034" y="785794"/>
            <a:ext cx="6215090" cy="1323439"/>
          </a:xfrm>
          <a:prstGeom prst="rect">
            <a:avLst/>
          </a:prstGeom>
        </p:spPr>
        <p:txBody>
          <a:bodyPr wrap="square">
            <a:spAutoFit/>
          </a:bodyPr>
          <a:lstStyle/>
          <a:p>
            <a:r>
              <a:rPr lang="tr-TR" sz="2000" dirty="0" smtClean="0"/>
              <a:t>3. Gürültülü görüntüyü filtrele</a:t>
            </a:r>
          </a:p>
          <a:p>
            <a:endParaRPr lang="tr-TR" sz="2000" dirty="0" smtClean="0"/>
          </a:p>
          <a:p>
            <a:r>
              <a:rPr lang="en-US" sz="2000" dirty="0" smtClean="0"/>
              <a:t>K = filter2(</a:t>
            </a:r>
            <a:r>
              <a:rPr lang="en-US" sz="2000" dirty="0" err="1" smtClean="0"/>
              <a:t>fspecial</a:t>
            </a:r>
            <a:r>
              <a:rPr lang="en-US" sz="2000" dirty="0" smtClean="0"/>
              <a:t>('average',3),J)/255;</a:t>
            </a:r>
          </a:p>
          <a:p>
            <a:r>
              <a:rPr lang="en-US" sz="2000" dirty="0" smtClean="0"/>
              <a:t>figure, </a:t>
            </a:r>
            <a:r>
              <a:rPr lang="en-US" sz="2000" dirty="0" err="1" smtClean="0"/>
              <a:t>imshow</a:t>
            </a:r>
            <a:r>
              <a:rPr lang="en-US" sz="2000" dirty="0" smtClean="0"/>
              <a:t>(K)</a:t>
            </a:r>
            <a:endParaRPr lang="tr-TR" sz="2000" dirty="0"/>
          </a:p>
        </p:txBody>
      </p:sp>
      <p:pic>
        <p:nvPicPr>
          <p:cNvPr id="3074" name="Picture 2"/>
          <p:cNvPicPr>
            <a:picLocks noChangeAspect="1" noChangeArrowheads="1"/>
          </p:cNvPicPr>
          <p:nvPr/>
        </p:nvPicPr>
        <p:blipFill>
          <a:blip r:embed="rId2" cstate="print"/>
          <a:srcRect/>
          <a:stretch>
            <a:fillRect/>
          </a:stretch>
        </p:blipFill>
        <p:spPr bwMode="auto">
          <a:xfrm>
            <a:off x="1428728" y="2071678"/>
            <a:ext cx="6286544" cy="436861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Slayt Numarası Yer Tutucusu"/>
          <p:cNvSpPr>
            <a:spLocks noGrp="1"/>
          </p:cNvSpPr>
          <p:nvPr>
            <p:ph type="sldNum" sz="quarter" idx="12"/>
          </p:nvPr>
        </p:nvSpPr>
        <p:spPr/>
        <p:txBody>
          <a:bodyPr/>
          <a:lstStyle/>
          <a:p>
            <a:fld id="{583A5473-B7E2-4064-90C8-8CDD97F93B60}" type="slidenum">
              <a:rPr lang="en-US" smtClean="0"/>
              <a:pPr/>
              <a:t>36</a:t>
            </a:fld>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1857356" y="2357430"/>
            <a:ext cx="5756858" cy="4000528"/>
          </a:xfrm>
          <a:prstGeom prst="rect">
            <a:avLst/>
          </a:prstGeom>
          <a:noFill/>
          <a:ln w="9525">
            <a:noFill/>
            <a:miter lim="800000"/>
            <a:headEnd/>
            <a:tailEnd/>
          </a:ln>
          <a:effectLst/>
        </p:spPr>
      </p:pic>
      <p:sp>
        <p:nvSpPr>
          <p:cNvPr id="5" name="4 Dikdörtgen"/>
          <p:cNvSpPr/>
          <p:nvPr/>
        </p:nvSpPr>
        <p:spPr>
          <a:xfrm>
            <a:off x="428596" y="428604"/>
            <a:ext cx="8215370" cy="2246769"/>
          </a:xfrm>
          <a:prstGeom prst="rect">
            <a:avLst/>
          </a:prstGeom>
        </p:spPr>
        <p:txBody>
          <a:bodyPr wrap="square">
            <a:spAutoFit/>
          </a:bodyPr>
          <a:lstStyle/>
          <a:p>
            <a:r>
              <a:rPr lang="tr-TR" sz="2000" dirty="0" smtClean="0"/>
              <a:t>4.Gürültülü görüntüyü </a:t>
            </a:r>
            <a:r>
              <a:rPr lang="tr-TR" sz="2000" dirty="0" err="1" smtClean="0"/>
              <a:t>fitrelemek</a:t>
            </a:r>
            <a:r>
              <a:rPr lang="tr-TR" sz="2000" dirty="0" smtClean="0"/>
              <a:t> için medyan filtresi kullan ve sonucu göster. Medfilt2 fonksiyonunun gürültüyü kaldırmakta daha iyi sonuç verdiğine ve kenarları daha az bulanıklaştırdığına dikkat et.</a:t>
            </a:r>
          </a:p>
          <a:p>
            <a:endParaRPr lang="tr-TR" sz="2000" dirty="0" smtClean="0"/>
          </a:p>
          <a:p>
            <a:r>
              <a:rPr lang="en-US" sz="2000" dirty="0" smtClean="0"/>
              <a:t>L = medfilt2(J,[3 3]);</a:t>
            </a:r>
          </a:p>
          <a:p>
            <a:r>
              <a:rPr lang="en-US" sz="2000" dirty="0" smtClean="0"/>
              <a:t>figure, </a:t>
            </a:r>
            <a:r>
              <a:rPr lang="en-US" sz="2000" dirty="0" err="1" smtClean="0"/>
              <a:t>imshow</a:t>
            </a:r>
            <a:r>
              <a:rPr lang="en-US" sz="2000" dirty="0" smtClean="0"/>
              <a:t>(K)</a:t>
            </a:r>
          </a:p>
          <a:p>
            <a:r>
              <a:rPr lang="en-US" sz="2000" dirty="0" smtClean="0"/>
              <a:t>figure, </a:t>
            </a:r>
            <a:r>
              <a:rPr lang="en-US" sz="2000" dirty="0" err="1" smtClean="0"/>
              <a:t>imshow</a:t>
            </a:r>
            <a:r>
              <a:rPr lang="en-US" sz="2000" dirty="0" smtClean="0"/>
              <a:t>(L)</a:t>
            </a:r>
            <a:endParaRPr lang="tr-TR" sz="2000"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Slayt Numarası Yer Tutucusu"/>
          <p:cNvSpPr>
            <a:spLocks noGrp="1"/>
          </p:cNvSpPr>
          <p:nvPr>
            <p:ph type="sldNum" sz="quarter" idx="12"/>
          </p:nvPr>
        </p:nvSpPr>
        <p:spPr/>
        <p:txBody>
          <a:bodyPr/>
          <a:lstStyle/>
          <a:p>
            <a:fld id="{583A5473-B7E2-4064-90C8-8CDD97F93B60}" type="slidenum">
              <a:rPr lang="en-US" smtClean="0"/>
              <a:pPr/>
              <a:t>37</a:t>
            </a:fld>
            <a:endParaRPr lang="en-US" dirty="0"/>
          </a:p>
        </p:txBody>
      </p:sp>
      <p:sp>
        <p:nvSpPr>
          <p:cNvPr id="4" name="3 Dikdörtgen"/>
          <p:cNvSpPr/>
          <p:nvPr/>
        </p:nvSpPr>
        <p:spPr>
          <a:xfrm>
            <a:off x="142844" y="1720840"/>
            <a:ext cx="8501122" cy="2308324"/>
          </a:xfrm>
          <a:prstGeom prst="rect">
            <a:avLst/>
          </a:prstGeom>
        </p:spPr>
        <p:txBody>
          <a:bodyPr wrap="square">
            <a:spAutoFit/>
          </a:bodyPr>
          <a:lstStyle/>
          <a:p>
            <a:r>
              <a:rPr lang="tr-TR" sz="2400" dirty="0" err="1" smtClean="0"/>
              <a:t>Konvolüsyon</a:t>
            </a:r>
            <a:r>
              <a:rPr lang="tr-TR" sz="2400" dirty="0" smtClean="0"/>
              <a:t> görüntü işleme kullanıcıları için çok yaygın olan temel ve basit bir matematiksel işlemdir. </a:t>
            </a:r>
            <a:r>
              <a:rPr lang="tr-TR" sz="2400" dirty="0" err="1" smtClean="0"/>
              <a:t>Konvolüsyon</a:t>
            </a:r>
            <a:r>
              <a:rPr lang="tr-TR" sz="2400" dirty="0" smtClean="0"/>
              <a:t> genellikle farklı boyutlarda olan iki sayı dizisinin birbiri ile çarpılmasının bir yoludur. Bu, çıkış piksel değerleri giriş piksel değerlerinin basit lineer bir kombinasyonu olan işlemleri yerine getirmek için görüntü işlemede kullanılır.</a:t>
            </a:r>
            <a:endParaRPr lang="tr-TR" sz="2400" dirty="0"/>
          </a:p>
        </p:txBody>
      </p:sp>
      <p:sp>
        <p:nvSpPr>
          <p:cNvPr id="5" name="4 Dikdörtgen"/>
          <p:cNvSpPr/>
          <p:nvPr/>
        </p:nvSpPr>
        <p:spPr>
          <a:xfrm>
            <a:off x="571472" y="571480"/>
            <a:ext cx="2778325" cy="584775"/>
          </a:xfrm>
          <a:prstGeom prst="rect">
            <a:avLst/>
          </a:prstGeom>
        </p:spPr>
        <p:txBody>
          <a:bodyPr wrap="none">
            <a:spAutoFit/>
          </a:bodyPr>
          <a:lstStyle/>
          <a:p>
            <a:r>
              <a:rPr lang="tr-TR" sz="3200" b="1" dirty="0" err="1" smtClean="0">
                <a:solidFill>
                  <a:srgbClr val="FFC000"/>
                </a:solidFill>
              </a:rPr>
              <a:t>Konvolüsyon</a:t>
            </a:r>
            <a:endParaRPr lang="tr-TR" sz="3200" b="1" dirty="0" smtClean="0">
              <a:solidFill>
                <a:srgbClr val="FFC000"/>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Slayt Numarası Yer Tutucusu"/>
          <p:cNvSpPr>
            <a:spLocks noGrp="1"/>
          </p:cNvSpPr>
          <p:nvPr>
            <p:ph type="sldNum" sz="quarter" idx="12"/>
          </p:nvPr>
        </p:nvSpPr>
        <p:spPr/>
        <p:txBody>
          <a:bodyPr/>
          <a:lstStyle/>
          <a:p>
            <a:fld id="{583A5473-B7E2-4064-90C8-8CDD97F93B60}" type="slidenum">
              <a:rPr lang="en-US" smtClean="0"/>
              <a:pPr/>
              <a:t>38</a:t>
            </a:fld>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214414" y="1785926"/>
            <a:ext cx="5448300" cy="2581275"/>
          </a:xfrm>
          <a:prstGeom prst="rect">
            <a:avLst/>
          </a:prstGeom>
          <a:noFill/>
          <a:ln w="9525">
            <a:noFill/>
            <a:miter lim="800000"/>
            <a:headEnd/>
            <a:tailEnd/>
          </a:ln>
        </p:spPr>
      </p:pic>
      <p:sp>
        <p:nvSpPr>
          <p:cNvPr id="5" name="4 Dikdörtgen"/>
          <p:cNvSpPr/>
          <p:nvPr/>
        </p:nvSpPr>
        <p:spPr>
          <a:xfrm>
            <a:off x="1071538" y="642918"/>
            <a:ext cx="2778325" cy="584775"/>
          </a:xfrm>
          <a:prstGeom prst="rect">
            <a:avLst/>
          </a:prstGeom>
        </p:spPr>
        <p:txBody>
          <a:bodyPr wrap="none">
            <a:spAutoFit/>
          </a:bodyPr>
          <a:lstStyle/>
          <a:p>
            <a:r>
              <a:rPr lang="tr-TR" sz="3200" b="1" dirty="0" err="1" smtClean="0">
                <a:solidFill>
                  <a:srgbClr val="FFC000"/>
                </a:solidFill>
              </a:rPr>
              <a:t>Konvolüsyon</a:t>
            </a:r>
            <a:endParaRPr lang="tr-TR" sz="3200" b="1" dirty="0" smtClean="0">
              <a:solidFill>
                <a:srgbClr val="FFC000"/>
              </a:solidFill>
            </a:endParaRPr>
          </a:p>
        </p:txBody>
      </p:sp>
      <p:pic>
        <p:nvPicPr>
          <p:cNvPr id="1027" name="Picture 3"/>
          <p:cNvPicPr>
            <a:picLocks noChangeAspect="1" noChangeArrowheads="1"/>
          </p:cNvPicPr>
          <p:nvPr/>
        </p:nvPicPr>
        <p:blipFill>
          <a:blip r:embed="rId3" cstate="print"/>
          <a:srcRect/>
          <a:stretch>
            <a:fillRect/>
          </a:stretch>
        </p:blipFill>
        <p:spPr bwMode="auto">
          <a:xfrm>
            <a:off x="1214414" y="4714884"/>
            <a:ext cx="6053360" cy="642942"/>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1214414" y="5643578"/>
            <a:ext cx="5676858" cy="78581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Slayt Numarası Yer Tutucusu"/>
          <p:cNvSpPr>
            <a:spLocks noGrp="1"/>
          </p:cNvSpPr>
          <p:nvPr>
            <p:ph type="sldNum" sz="quarter" idx="12"/>
          </p:nvPr>
        </p:nvSpPr>
        <p:spPr/>
        <p:txBody>
          <a:bodyPr/>
          <a:lstStyle/>
          <a:p>
            <a:fld id="{583A5473-B7E2-4064-90C8-8CDD97F93B60}" type="slidenum">
              <a:rPr lang="en-US" smtClean="0"/>
              <a:pPr/>
              <a:t>39</a:t>
            </a:fld>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928794" y="1785926"/>
            <a:ext cx="5101443" cy="3819542"/>
          </a:xfrm>
          <a:prstGeom prst="rect">
            <a:avLst/>
          </a:prstGeom>
          <a:noFill/>
          <a:ln w="9525">
            <a:noFill/>
            <a:miter lim="800000"/>
            <a:headEnd/>
            <a:tailEnd/>
          </a:ln>
        </p:spPr>
      </p:pic>
      <p:sp>
        <p:nvSpPr>
          <p:cNvPr id="5" name="4 Dikdörtgen"/>
          <p:cNvSpPr/>
          <p:nvPr/>
        </p:nvSpPr>
        <p:spPr>
          <a:xfrm>
            <a:off x="357158" y="285728"/>
            <a:ext cx="8358246" cy="1323439"/>
          </a:xfrm>
          <a:prstGeom prst="rect">
            <a:avLst/>
          </a:prstGeom>
        </p:spPr>
        <p:txBody>
          <a:bodyPr wrap="square">
            <a:spAutoFit/>
          </a:bodyPr>
          <a:lstStyle/>
          <a:p>
            <a:r>
              <a:rPr lang="tr-TR" sz="3200" b="1" dirty="0" smtClean="0">
                <a:solidFill>
                  <a:srgbClr val="FFC000"/>
                </a:solidFill>
              </a:rPr>
              <a:t>Gauss Düzleştirmesi</a:t>
            </a:r>
          </a:p>
          <a:p>
            <a:r>
              <a:rPr lang="tr-TR" sz="2400" dirty="0" smtClean="0"/>
              <a:t>Aşağıdaki şekil bir Gauss </a:t>
            </a:r>
            <a:r>
              <a:rPr lang="tr-TR" sz="2400" dirty="0" err="1" smtClean="0"/>
              <a:t>konvolüsyon</a:t>
            </a:r>
            <a:r>
              <a:rPr lang="tr-TR" sz="2400" dirty="0" smtClean="0"/>
              <a:t> çekirdeğinin tam sayı değerlerini gösterir.</a:t>
            </a:r>
            <a:endParaRPr lang="tr-TR" sz="24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srcRect t="47852" r="67041" b="17968"/>
          <a:stretch>
            <a:fillRect/>
          </a:stretch>
        </p:blipFill>
        <p:spPr bwMode="auto">
          <a:xfrm>
            <a:off x="1285852" y="1444561"/>
            <a:ext cx="6500858" cy="5056273"/>
          </a:xfrm>
          <a:prstGeom prst="rect">
            <a:avLst/>
          </a:prstGeom>
          <a:noFill/>
          <a:ln w="9525">
            <a:noFill/>
            <a:miter lim="800000"/>
            <a:headEnd/>
            <a:tailEnd/>
          </a:ln>
          <a:effectLst/>
        </p:spPr>
      </p:pic>
      <p:sp>
        <p:nvSpPr>
          <p:cNvPr id="3" name="2 Slayt Numarası Yer Tutucusu"/>
          <p:cNvSpPr>
            <a:spLocks noGrp="1"/>
          </p:cNvSpPr>
          <p:nvPr>
            <p:ph type="sldNum" sz="quarter" idx="12"/>
          </p:nvPr>
        </p:nvSpPr>
        <p:spPr/>
        <p:txBody>
          <a:bodyPr/>
          <a:lstStyle/>
          <a:p>
            <a:fld id="{583A5473-B7E2-4064-90C8-8CDD97F93B60}" type="slidenum">
              <a:rPr lang="en-US" smtClean="0"/>
              <a:pPr/>
              <a:t>4</a:t>
            </a:fld>
            <a:endParaRPr lang="en-US" dirty="0"/>
          </a:p>
        </p:txBody>
      </p:sp>
      <p:sp>
        <p:nvSpPr>
          <p:cNvPr id="5" name="4 Metin kutusu"/>
          <p:cNvSpPr txBox="1"/>
          <p:nvPr/>
        </p:nvSpPr>
        <p:spPr>
          <a:xfrm>
            <a:off x="857224" y="642918"/>
            <a:ext cx="6500858" cy="369332"/>
          </a:xfrm>
          <a:prstGeom prst="rect">
            <a:avLst/>
          </a:prstGeom>
          <a:noFill/>
        </p:spPr>
        <p:txBody>
          <a:bodyPr wrap="square" rtlCol="0">
            <a:spAutoFit/>
          </a:bodyPr>
          <a:lstStyle/>
          <a:p>
            <a:r>
              <a:rPr lang="tr-TR" dirty="0" smtClean="0"/>
              <a:t>Veya 1.5 kat koyulaştırmak için;</a:t>
            </a:r>
            <a:endParaRPr lang="tr-TR"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Slayt Numarası Yer Tutucusu"/>
          <p:cNvSpPr>
            <a:spLocks noGrp="1"/>
          </p:cNvSpPr>
          <p:nvPr>
            <p:ph type="sldNum" sz="quarter" idx="12"/>
          </p:nvPr>
        </p:nvSpPr>
        <p:spPr/>
        <p:txBody>
          <a:bodyPr/>
          <a:lstStyle/>
          <a:p>
            <a:fld id="{583A5473-B7E2-4064-90C8-8CDD97F93B60}" type="slidenum">
              <a:rPr lang="en-US" smtClean="0"/>
              <a:pPr/>
              <a:t>40</a:t>
            </a:fld>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857224" y="500042"/>
            <a:ext cx="3829050" cy="5600700"/>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5072066" y="500042"/>
            <a:ext cx="3829050" cy="5600700"/>
          </a:xfrm>
          <a:prstGeom prst="rect">
            <a:avLst/>
          </a:prstGeom>
          <a:noFill/>
          <a:ln w="9525">
            <a:noFill/>
            <a:miter lim="800000"/>
            <a:headEnd/>
            <a:tailEnd/>
          </a:ln>
        </p:spPr>
      </p:pic>
      <p:sp>
        <p:nvSpPr>
          <p:cNvPr id="6" name="5 Metin kutusu"/>
          <p:cNvSpPr txBox="1"/>
          <p:nvPr/>
        </p:nvSpPr>
        <p:spPr>
          <a:xfrm>
            <a:off x="1357290" y="6286520"/>
            <a:ext cx="2143140" cy="369332"/>
          </a:xfrm>
          <a:prstGeom prst="rect">
            <a:avLst/>
          </a:prstGeom>
          <a:noFill/>
        </p:spPr>
        <p:txBody>
          <a:bodyPr wrap="square" rtlCol="0">
            <a:spAutoFit/>
          </a:bodyPr>
          <a:lstStyle/>
          <a:p>
            <a:r>
              <a:rPr lang="tr-TR" dirty="0" smtClean="0"/>
              <a:t>Bozulmuş görüntü</a:t>
            </a:r>
            <a:endParaRPr lang="tr-TR" dirty="0"/>
          </a:p>
        </p:txBody>
      </p:sp>
      <p:sp>
        <p:nvSpPr>
          <p:cNvPr id="7" name="6 Metin kutusu"/>
          <p:cNvSpPr txBox="1"/>
          <p:nvPr/>
        </p:nvSpPr>
        <p:spPr>
          <a:xfrm>
            <a:off x="5786446" y="6286520"/>
            <a:ext cx="2714644" cy="369332"/>
          </a:xfrm>
          <a:prstGeom prst="rect">
            <a:avLst/>
          </a:prstGeom>
          <a:noFill/>
        </p:spPr>
        <p:txBody>
          <a:bodyPr wrap="square" rtlCol="0">
            <a:spAutoFit/>
          </a:bodyPr>
          <a:lstStyle/>
          <a:p>
            <a:r>
              <a:rPr lang="tr-TR" dirty="0" smtClean="0"/>
              <a:t>Gauss  ile düzleştirilmiş</a:t>
            </a:r>
            <a:endParaRPr lang="tr-TR"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etin kutusu"/>
          <p:cNvSpPr txBox="1"/>
          <p:nvPr/>
        </p:nvSpPr>
        <p:spPr>
          <a:xfrm>
            <a:off x="285720" y="357166"/>
            <a:ext cx="8572560" cy="4278094"/>
          </a:xfrm>
          <a:prstGeom prst="rect">
            <a:avLst/>
          </a:prstGeom>
          <a:noFill/>
        </p:spPr>
        <p:txBody>
          <a:bodyPr wrap="square" rtlCol="0">
            <a:spAutoFit/>
          </a:bodyPr>
          <a:lstStyle/>
          <a:p>
            <a:r>
              <a:rPr lang="tr-TR" sz="3200" b="1" dirty="0" smtClean="0">
                <a:solidFill>
                  <a:srgbClr val="FFC000"/>
                </a:solidFill>
              </a:rPr>
              <a:t>Bulanıklaştırma</a:t>
            </a:r>
          </a:p>
          <a:p>
            <a:endParaRPr lang="en-US" sz="2000" b="1" dirty="0" smtClean="0">
              <a:solidFill>
                <a:srgbClr val="FFC000"/>
              </a:solidFill>
            </a:endParaRPr>
          </a:p>
          <a:p>
            <a:r>
              <a:rPr lang="tr-TR" sz="2000" dirty="0" smtClean="0"/>
              <a:t>Bulanıklaştırma örneğin geçerli piksel ve 4 komşusunun ortalamasının alınması ile yapılır. Geçerli piksel ve 4 komşusunun toplamı alınarak 5’e bölünür veya filtrede beş kere 0.2 kullanılabilir</a:t>
            </a:r>
            <a:r>
              <a:rPr lang="en-US" sz="2000" dirty="0" smtClean="0"/>
              <a:t>:</a:t>
            </a:r>
            <a:br>
              <a:rPr lang="en-US" sz="2000" dirty="0" smtClean="0"/>
            </a:br>
            <a:r>
              <a:rPr lang="en-US" sz="2000" dirty="0" smtClean="0"/>
              <a:t/>
            </a:r>
            <a:br>
              <a:rPr lang="en-US" sz="2000" dirty="0" smtClean="0"/>
            </a:br>
            <a:r>
              <a:rPr lang="en-US" sz="2000" dirty="0" smtClean="0"/>
              <a:t>double filter[</a:t>
            </a:r>
            <a:r>
              <a:rPr lang="en-US" sz="2000" dirty="0" err="1" smtClean="0"/>
              <a:t>filterWidth</a:t>
            </a:r>
            <a:r>
              <a:rPr lang="en-US" sz="2000" dirty="0" smtClean="0"/>
              <a:t>][</a:t>
            </a:r>
            <a:r>
              <a:rPr lang="en-US" sz="2000" dirty="0" err="1" smtClean="0"/>
              <a:t>filterHeight</a:t>
            </a:r>
            <a:r>
              <a:rPr lang="en-US" sz="2000" dirty="0" smtClean="0"/>
              <a:t>] = </a:t>
            </a:r>
            <a:endParaRPr lang="tr-TR" sz="2000" dirty="0" smtClean="0"/>
          </a:p>
          <a:p>
            <a:r>
              <a:rPr lang="tr-TR" sz="2000" dirty="0" smtClean="0"/>
              <a:t>	</a:t>
            </a:r>
            <a:r>
              <a:rPr lang="en-US" sz="2000" dirty="0" smtClean="0"/>
              <a:t>{ 0.0, 0.2, 0.0,</a:t>
            </a:r>
            <a:endParaRPr lang="tr-TR" sz="2000" dirty="0" smtClean="0"/>
          </a:p>
          <a:p>
            <a:r>
              <a:rPr lang="tr-TR" sz="2000" dirty="0" smtClean="0"/>
              <a:t>	</a:t>
            </a:r>
            <a:r>
              <a:rPr lang="en-US" sz="2000" dirty="0" smtClean="0"/>
              <a:t> </a:t>
            </a:r>
            <a:r>
              <a:rPr lang="tr-TR" sz="2000" dirty="0" smtClean="0"/>
              <a:t> </a:t>
            </a:r>
            <a:r>
              <a:rPr lang="en-US" sz="2000" dirty="0" smtClean="0"/>
              <a:t>0.2, 0.2, 0.2, </a:t>
            </a:r>
            <a:endParaRPr lang="tr-TR" sz="2000" dirty="0" smtClean="0"/>
          </a:p>
          <a:p>
            <a:r>
              <a:rPr lang="tr-TR" sz="2000" dirty="0" smtClean="0"/>
              <a:t>	  </a:t>
            </a:r>
            <a:r>
              <a:rPr lang="en-US" sz="2000" dirty="0" smtClean="0"/>
              <a:t>0.0, 0.2, 0.0 }; </a:t>
            </a:r>
            <a:endParaRPr lang="tr-TR" sz="2000" dirty="0" smtClean="0"/>
          </a:p>
          <a:p>
            <a:endParaRPr lang="tr-TR" sz="2000" dirty="0" smtClean="0"/>
          </a:p>
          <a:p>
            <a:r>
              <a:rPr lang="tr-TR" sz="2000" dirty="0" smtClean="0"/>
              <a:t>Veya, </a:t>
            </a:r>
            <a:r>
              <a:rPr lang="en-US" sz="2000" dirty="0" smtClean="0"/>
              <a:t>double factor = 1.0</a:t>
            </a:r>
            <a:r>
              <a:rPr lang="tr-TR" sz="2000" dirty="0" smtClean="0"/>
              <a:t>/5</a:t>
            </a:r>
            <a:r>
              <a:rPr lang="en-US" sz="2000" dirty="0" smtClean="0"/>
              <a:t>; </a:t>
            </a:r>
            <a:endParaRPr lang="tr-TR" sz="2000" dirty="0" smtClean="0"/>
          </a:p>
          <a:p>
            <a:r>
              <a:rPr lang="en-US" sz="2000" dirty="0" smtClean="0"/>
              <a:t>double bias = 0.0;</a:t>
            </a:r>
            <a:endParaRPr lang="en-US" sz="2000" dirty="0"/>
          </a:p>
        </p:txBody>
      </p:sp>
      <p:sp>
        <p:nvSpPr>
          <p:cNvPr id="3" name="2 Metin kutusu"/>
          <p:cNvSpPr txBox="1"/>
          <p:nvPr/>
        </p:nvSpPr>
        <p:spPr>
          <a:xfrm>
            <a:off x="285720" y="4786322"/>
            <a:ext cx="7643866" cy="1015663"/>
          </a:xfrm>
          <a:prstGeom prst="rect">
            <a:avLst/>
          </a:prstGeom>
          <a:noFill/>
        </p:spPr>
        <p:txBody>
          <a:bodyPr wrap="square" rtlCol="0">
            <a:spAutoFit/>
          </a:bodyPr>
          <a:lstStyle/>
          <a:p>
            <a:r>
              <a:rPr lang="tr-TR" sz="2000" dirty="0" smtClean="0"/>
              <a:t>Böyle küçük filtre matrisleri ile çok yumuşak bir bulanıklaştırma sağlanır</a:t>
            </a:r>
            <a:r>
              <a:rPr lang="en-US" sz="2000" dirty="0" smtClean="0"/>
              <a:t>:</a:t>
            </a:r>
            <a:br>
              <a:rPr lang="en-US" sz="2000" dirty="0" smtClean="0"/>
            </a:br>
            <a:endParaRPr lang="en-US" sz="2000" dirty="0"/>
          </a:p>
        </p:txBody>
      </p:sp>
      <p:sp>
        <p:nvSpPr>
          <p:cNvPr id="4" name="3 Slayt Numarası Yer Tutucusu"/>
          <p:cNvSpPr>
            <a:spLocks noGrp="1"/>
          </p:cNvSpPr>
          <p:nvPr>
            <p:ph type="sldNum" sz="quarter" idx="12"/>
          </p:nvPr>
        </p:nvSpPr>
        <p:spPr/>
        <p:txBody>
          <a:bodyPr/>
          <a:lstStyle/>
          <a:p>
            <a:fld id="{583A5473-B7E2-4064-90C8-8CDD97F93B60}" type="slidenum">
              <a:rPr lang="en-US" smtClean="0"/>
              <a:pPr/>
              <a:t>41</a:t>
            </a:fld>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t="27344" r="66309" b="39453"/>
          <a:stretch>
            <a:fillRect/>
          </a:stretch>
        </p:blipFill>
        <p:spPr bwMode="auto">
          <a:xfrm>
            <a:off x="214282" y="928670"/>
            <a:ext cx="4639223" cy="3429024"/>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cstate="print"/>
          <a:srcRect t="40234" r="66846" b="26562"/>
          <a:stretch>
            <a:fillRect/>
          </a:stretch>
        </p:blipFill>
        <p:spPr bwMode="auto">
          <a:xfrm>
            <a:off x="4571968" y="928670"/>
            <a:ext cx="4572032" cy="3434110"/>
          </a:xfrm>
          <a:prstGeom prst="rect">
            <a:avLst/>
          </a:prstGeom>
          <a:noFill/>
          <a:ln w="9525">
            <a:noFill/>
            <a:miter lim="800000"/>
            <a:headEnd/>
            <a:tailEnd/>
          </a:ln>
          <a:effectLst/>
        </p:spPr>
      </p:pic>
      <p:sp>
        <p:nvSpPr>
          <p:cNvPr id="4" name="3 Metin kutusu"/>
          <p:cNvSpPr txBox="1"/>
          <p:nvPr/>
        </p:nvSpPr>
        <p:spPr>
          <a:xfrm>
            <a:off x="1428728" y="4572008"/>
            <a:ext cx="7215238" cy="369332"/>
          </a:xfrm>
          <a:prstGeom prst="rect">
            <a:avLst/>
          </a:prstGeom>
          <a:noFill/>
        </p:spPr>
        <p:txBody>
          <a:bodyPr wrap="square" rtlCol="0">
            <a:spAutoFit/>
          </a:bodyPr>
          <a:lstStyle/>
          <a:p>
            <a:r>
              <a:rPr lang="en-US" dirty="0" err="1" smtClean="0"/>
              <a:t>Ori</a:t>
            </a:r>
            <a:r>
              <a:rPr lang="tr-TR" dirty="0" err="1" smtClean="0"/>
              <a:t>jinal</a:t>
            </a:r>
            <a:r>
              <a:rPr lang="tr-TR" dirty="0" smtClean="0"/>
              <a:t> görüntü</a:t>
            </a:r>
            <a:r>
              <a:rPr lang="en-US" dirty="0" smtClean="0"/>
              <a:t>			b</a:t>
            </a:r>
            <a:r>
              <a:rPr lang="tr-TR" dirty="0" err="1" smtClean="0"/>
              <a:t>ulanıklaştırılmış</a:t>
            </a:r>
            <a:r>
              <a:rPr lang="tr-TR" dirty="0" smtClean="0"/>
              <a:t> görüntü</a:t>
            </a:r>
            <a:endParaRPr lang="en-US" dirty="0"/>
          </a:p>
        </p:txBody>
      </p:sp>
      <p:sp>
        <p:nvSpPr>
          <p:cNvPr id="5" name="4 Slayt Numarası Yer Tutucusu"/>
          <p:cNvSpPr>
            <a:spLocks noGrp="1"/>
          </p:cNvSpPr>
          <p:nvPr>
            <p:ph type="sldNum" sz="quarter" idx="12"/>
          </p:nvPr>
        </p:nvSpPr>
        <p:spPr/>
        <p:txBody>
          <a:bodyPr/>
          <a:lstStyle/>
          <a:p>
            <a:fld id="{583A5473-B7E2-4064-90C8-8CDD97F93B60}" type="slidenum">
              <a:rPr lang="en-US" smtClean="0"/>
              <a:pPr/>
              <a:t>42</a:t>
            </a:fld>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etin kutusu"/>
          <p:cNvSpPr txBox="1"/>
          <p:nvPr/>
        </p:nvSpPr>
        <p:spPr>
          <a:xfrm>
            <a:off x="285720" y="357166"/>
            <a:ext cx="8501122" cy="5632311"/>
          </a:xfrm>
          <a:prstGeom prst="rect">
            <a:avLst/>
          </a:prstGeom>
          <a:noFill/>
        </p:spPr>
        <p:txBody>
          <a:bodyPr wrap="square" rtlCol="0">
            <a:spAutoFit/>
          </a:bodyPr>
          <a:lstStyle/>
          <a:p>
            <a:r>
              <a:rPr lang="tr-TR" sz="2000" dirty="0" smtClean="0"/>
              <a:t>Daha büyük bir filtre ile resmi daha fazla bulanıklaştırabilirsiniz </a:t>
            </a:r>
            <a:r>
              <a:rPr lang="en-US" sz="2000" dirty="0" smtClean="0"/>
              <a:t>(</a:t>
            </a:r>
            <a:r>
              <a:rPr lang="tr-TR" sz="2000" dirty="0" smtClean="0"/>
              <a:t>fil</a:t>
            </a:r>
            <a:r>
              <a:rPr lang="en-US" sz="2000" dirty="0" err="1" smtClean="0"/>
              <a:t>terWidth</a:t>
            </a:r>
            <a:r>
              <a:rPr lang="en-US" sz="2000" dirty="0" smtClean="0"/>
              <a:t> </a:t>
            </a:r>
            <a:r>
              <a:rPr lang="tr-TR" sz="2000" dirty="0" smtClean="0"/>
              <a:t>ve</a:t>
            </a:r>
            <a:r>
              <a:rPr lang="en-US" sz="2000" dirty="0" smtClean="0"/>
              <a:t> </a:t>
            </a:r>
            <a:r>
              <a:rPr lang="en-US" sz="2000" dirty="0" err="1" smtClean="0"/>
              <a:t>filterHeight</a:t>
            </a:r>
            <a:r>
              <a:rPr lang="en-US" sz="2000" dirty="0" smtClean="0"/>
              <a:t> </a:t>
            </a:r>
            <a:r>
              <a:rPr lang="tr-TR" sz="2000" dirty="0" smtClean="0"/>
              <a:t>değerlerini değiştirmeyi unutmayın</a:t>
            </a:r>
            <a:r>
              <a:rPr lang="en-US" sz="2000" dirty="0" smtClean="0"/>
              <a:t>):</a:t>
            </a:r>
            <a:br>
              <a:rPr lang="en-US" sz="2000" dirty="0" smtClean="0"/>
            </a:br>
            <a:r>
              <a:rPr lang="en-US" sz="2000" dirty="0" smtClean="0"/>
              <a:t/>
            </a:r>
            <a:br>
              <a:rPr lang="en-US" sz="2000" dirty="0" smtClean="0"/>
            </a:br>
            <a:r>
              <a:rPr lang="en-US" sz="2000" dirty="0" smtClean="0"/>
              <a:t>double filter[</a:t>
            </a:r>
            <a:r>
              <a:rPr lang="en-US" sz="2000" dirty="0" err="1" smtClean="0"/>
              <a:t>filterWidth</a:t>
            </a:r>
            <a:r>
              <a:rPr lang="en-US" sz="2000" dirty="0" smtClean="0"/>
              <a:t>][</a:t>
            </a:r>
            <a:r>
              <a:rPr lang="en-US" sz="2000" dirty="0" err="1" smtClean="0"/>
              <a:t>filterHeight</a:t>
            </a:r>
            <a:r>
              <a:rPr lang="en-US" sz="2000" dirty="0" smtClean="0"/>
              <a:t>] = </a:t>
            </a:r>
            <a:endParaRPr lang="tr-TR" sz="2000" dirty="0" smtClean="0"/>
          </a:p>
          <a:p>
            <a:r>
              <a:rPr lang="tr-TR" sz="2000" dirty="0" smtClean="0"/>
              <a:t>	</a:t>
            </a:r>
            <a:r>
              <a:rPr lang="en-US" sz="2000" dirty="0" smtClean="0"/>
              <a:t>{ 0, 0, 1, 0, 0, </a:t>
            </a:r>
            <a:endParaRPr lang="tr-TR" sz="2000" dirty="0" smtClean="0"/>
          </a:p>
          <a:p>
            <a:r>
              <a:rPr lang="tr-TR" sz="2000" dirty="0" smtClean="0"/>
              <a:t>	  </a:t>
            </a:r>
            <a:r>
              <a:rPr lang="en-US" sz="2000" dirty="0" smtClean="0"/>
              <a:t>0, 1, 1, 1, 0, </a:t>
            </a:r>
            <a:endParaRPr lang="tr-TR" sz="2000" dirty="0" smtClean="0"/>
          </a:p>
          <a:p>
            <a:r>
              <a:rPr lang="tr-TR" sz="2000" dirty="0" smtClean="0"/>
              <a:t>	  </a:t>
            </a:r>
            <a:r>
              <a:rPr lang="en-US" sz="2000" dirty="0" smtClean="0"/>
              <a:t>1, 1, 1, 1, 1, </a:t>
            </a:r>
            <a:endParaRPr lang="tr-TR" sz="2000" dirty="0" smtClean="0"/>
          </a:p>
          <a:p>
            <a:r>
              <a:rPr lang="tr-TR" sz="2000" dirty="0" smtClean="0"/>
              <a:t>	  </a:t>
            </a:r>
            <a:r>
              <a:rPr lang="en-US" sz="2000" dirty="0" smtClean="0"/>
              <a:t>0, 1, 1, 1, 0, </a:t>
            </a:r>
            <a:endParaRPr lang="tr-TR" sz="2000" dirty="0" smtClean="0"/>
          </a:p>
          <a:p>
            <a:r>
              <a:rPr lang="tr-TR" sz="2000" dirty="0" smtClean="0"/>
              <a:t>	  </a:t>
            </a:r>
            <a:r>
              <a:rPr lang="en-US" sz="2000" dirty="0" smtClean="0"/>
              <a:t>0, 0, 1, 0, 0,</a:t>
            </a:r>
            <a:endParaRPr lang="tr-TR" sz="2000" dirty="0" smtClean="0"/>
          </a:p>
          <a:p>
            <a:r>
              <a:rPr lang="tr-TR" sz="2000" dirty="0" smtClean="0"/>
              <a:t>	</a:t>
            </a:r>
            <a:r>
              <a:rPr lang="en-US" sz="2000" dirty="0" smtClean="0"/>
              <a:t> </a:t>
            </a:r>
            <a:r>
              <a:rPr lang="tr-TR" sz="2000" dirty="0" smtClean="0"/>
              <a:t>  </a:t>
            </a:r>
            <a:r>
              <a:rPr lang="en-US" sz="2000" dirty="0" smtClean="0"/>
              <a:t>}; </a:t>
            </a:r>
            <a:endParaRPr lang="tr-TR" sz="2000" dirty="0" smtClean="0"/>
          </a:p>
          <a:p>
            <a:endParaRPr lang="tr-TR" sz="2000" dirty="0" smtClean="0"/>
          </a:p>
          <a:p>
            <a:r>
              <a:rPr lang="en-US" sz="2000" dirty="0" smtClean="0"/>
              <a:t>double factor = 1.0 / 13.0; </a:t>
            </a:r>
            <a:endParaRPr lang="tr-TR" sz="2000" dirty="0" smtClean="0"/>
          </a:p>
          <a:p>
            <a:r>
              <a:rPr lang="en-US" sz="2000" dirty="0" smtClean="0"/>
              <a:t>double bias = 0.0;</a:t>
            </a:r>
            <a:endParaRPr lang="tr-TR" sz="2000" dirty="0" smtClean="0"/>
          </a:p>
          <a:p>
            <a:endParaRPr lang="tr-TR" sz="2000" dirty="0" smtClean="0"/>
          </a:p>
          <a:p>
            <a:r>
              <a:rPr lang="tr-TR" sz="2000" dirty="0" smtClean="0"/>
              <a:t>Filtre elemanlarının toplamının 1 olması gerekir, fakat filtre içine </a:t>
            </a:r>
            <a:r>
              <a:rPr lang="tr-TR" sz="2000" dirty="0" err="1" smtClean="0"/>
              <a:t>floating</a:t>
            </a:r>
            <a:r>
              <a:rPr lang="tr-TR" sz="2000" dirty="0" smtClean="0"/>
              <a:t> </a:t>
            </a:r>
            <a:r>
              <a:rPr lang="tr-TR" sz="2000" dirty="0" err="1" smtClean="0"/>
              <a:t>point</a:t>
            </a:r>
            <a:r>
              <a:rPr lang="tr-TR" sz="2000" dirty="0" smtClean="0"/>
              <a:t> değerleri doldurmak yerine </a:t>
            </a:r>
            <a:r>
              <a:rPr lang="tr-TR" sz="2000" dirty="0" err="1" smtClean="0"/>
              <a:t>factor</a:t>
            </a:r>
            <a:r>
              <a:rPr lang="tr-TR" sz="2000" dirty="0" smtClean="0"/>
              <a:t> elemanlarının toplamı olan 13’e bölünür.</a:t>
            </a:r>
            <a:r>
              <a:rPr lang="en-US" sz="2000" dirty="0" smtClean="0"/>
              <a:t/>
            </a:r>
            <a:br>
              <a:rPr lang="en-US" sz="2000" dirty="0" smtClean="0"/>
            </a:br>
            <a:endParaRPr lang="en-US" sz="2000" dirty="0"/>
          </a:p>
        </p:txBody>
      </p:sp>
      <p:sp>
        <p:nvSpPr>
          <p:cNvPr id="3" name="2 Slayt Numarası Yer Tutucusu"/>
          <p:cNvSpPr>
            <a:spLocks noGrp="1"/>
          </p:cNvSpPr>
          <p:nvPr>
            <p:ph type="sldNum" sz="quarter" idx="12"/>
          </p:nvPr>
        </p:nvSpPr>
        <p:spPr/>
        <p:txBody>
          <a:bodyPr/>
          <a:lstStyle/>
          <a:p>
            <a:fld id="{583A5473-B7E2-4064-90C8-8CDD97F93B60}" type="slidenum">
              <a:rPr lang="en-US" smtClean="0"/>
              <a:pPr/>
              <a:t>43</a:t>
            </a:fld>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t="27344" r="66309" b="39453"/>
          <a:stretch>
            <a:fillRect/>
          </a:stretch>
        </p:blipFill>
        <p:spPr bwMode="auto">
          <a:xfrm>
            <a:off x="214282" y="928670"/>
            <a:ext cx="4639223" cy="3429024"/>
          </a:xfrm>
          <a:prstGeom prst="rect">
            <a:avLst/>
          </a:prstGeom>
          <a:noFill/>
          <a:ln w="9525">
            <a:noFill/>
            <a:miter lim="800000"/>
            <a:headEnd/>
            <a:tailEnd/>
          </a:ln>
          <a:effectLst/>
        </p:spPr>
      </p:pic>
      <p:sp>
        <p:nvSpPr>
          <p:cNvPr id="4" name="3 Metin kutusu"/>
          <p:cNvSpPr txBox="1"/>
          <p:nvPr/>
        </p:nvSpPr>
        <p:spPr>
          <a:xfrm>
            <a:off x="1000100" y="4643446"/>
            <a:ext cx="7358114" cy="369332"/>
          </a:xfrm>
          <a:prstGeom prst="rect">
            <a:avLst/>
          </a:prstGeom>
          <a:noFill/>
        </p:spPr>
        <p:txBody>
          <a:bodyPr wrap="square" rtlCol="0">
            <a:spAutoFit/>
          </a:bodyPr>
          <a:lstStyle/>
          <a:p>
            <a:r>
              <a:rPr lang="en-US" dirty="0" err="1" smtClean="0"/>
              <a:t>Ori</a:t>
            </a:r>
            <a:r>
              <a:rPr lang="tr-TR" dirty="0" err="1" smtClean="0"/>
              <a:t>jinal</a:t>
            </a:r>
            <a:r>
              <a:rPr lang="tr-TR" dirty="0" smtClean="0"/>
              <a:t> görüntü</a:t>
            </a:r>
            <a:r>
              <a:rPr lang="en-US" dirty="0" smtClean="0"/>
              <a:t>			</a:t>
            </a:r>
            <a:r>
              <a:rPr lang="tr-TR" dirty="0" smtClean="0"/>
              <a:t>          bulanıklaştırılmış görüntü</a:t>
            </a:r>
            <a:endParaRPr lang="en-US" dirty="0"/>
          </a:p>
        </p:txBody>
      </p:sp>
      <p:pic>
        <p:nvPicPr>
          <p:cNvPr id="5122" name="Picture 2"/>
          <p:cNvPicPr>
            <a:picLocks noChangeAspect="1" noChangeArrowheads="1"/>
          </p:cNvPicPr>
          <p:nvPr/>
        </p:nvPicPr>
        <p:blipFill>
          <a:blip r:embed="rId3" cstate="print"/>
          <a:srcRect t="30273" r="67041" b="37500"/>
          <a:stretch>
            <a:fillRect/>
          </a:stretch>
        </p:blipFill>
        <p:spPr bwMode="auto">
          <a:xfrm>
            <a:off x="4643438" y="928670"/>
            <a:ext cx="4500562" cy="3405245"/>
          </a:xfrm>
          <a:prstGeom prst="rect">
            <a:avLst/>
          </a:prstGeom>
          <a:noFill/>
          <a:ln w="9525">
            <a:noFill/>
            <a:miter lim="800000"/>
            <a:headEnd/>
            <a:tailEnd/>
          </a:ln>
          <a:effectLst/>
        </p:spPr>
      </p:pic>
      <p:sp>
        <p:nvSpPr>
          <p:cNvPr id="6" name="5 Metin kutusu"/>
          <p:cNvSpPr txBox="1"/>
          <p:nvPr/>
        </p:nvSpPr>
        <p:spPr>
          <a:xfrm>
            <a:off x="0" y="5357826"/>
            <a:ext cx="8786842" cy="646331"/>
          </a:xfrm>
          <a:prstGeom prst="rect">
            <a:avLst/>
          </a:prstGeom>
          <a:noFill/>
        </p:spPr>
        <p:txBody>
          <a:bodyPr wrap="square" rtlCol="0">
            <a:spAutoFit/>
          </a:bodyPr>
          <a:lstStyle/>
          <a:p>
            <a:r>
              <a:rPr lang="tr-TR" dirty="0" smtClean="0"/>
              <a:t>Daha fazla bulanıklaştırmak için aynı küçük filtre birkaç defa da uygulanabilir.</a:t>
            </a:r>
            <a:r>
              <a:rPr lang="en-US" dirty="0" smtClean="0"/>
              <a:t/>
            </a:r>
            <a:br>
              <a:rPr lang="en-US" dirty="0" smtClean="0"/>
            </a:br>
            <a:endParaRPr lang="en-US" dirty="0"/>
          </a:p>
        </p:txBody>
      </p:sp>
      <p:sp>
        <p:nvSpPr>
          <p:cNvPr id="7" name="6 Slayt Numarası Yer Tutucusu"/>
          <p:cNvSpPr>
            <a:spLocks noGrp="1"/>
          </p:cNvSpPr>
          <p:nvPr>
            <p:ph type="sldNum" sz="quarter" idx="12"/>
          </p:nvPr>
        </p:nvSpPr>
        <p:spPr/>
        <p:txBody>
          <a:bodyPr/>
          <a:lstStyle/>
          <a:p>
            <a:fld id="{583A5473-B7E2-4064-90C8-8CDD97F93B60}" type="slidenum">
              <a:rPr lang="en-US" smtClean="0"/>
              <a:pPr/>
              <a:t>44</a:t>
            </a:fld>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t="43945" r="67041" b="22851"/>
          <a:stretch>
            <a:fillRect/>
          </a:stretch>
        </p:blipFill>
        <p:spPr bwMode="auto">
          <a:xfrm>
            <a:off x="0" y="1857364"/>
            <a:ext cx="4160172" cy="3143272"/>
          </a:xfrm>
          <a:prstGeom prst="rect">
            <a:avLst/>
          </a:prstGeom>
          <a:noFill/>
          <a:ln w="9525">
            <a:noFill/>
            <a:miter lim="800000"/>
            <a:headEnd/>
            <a:tailEnd/>
          </a:ln>
          <a:effectLst/>
        </p:spPr>
      </p:pic>
      <p:sp>
        <p:nvSpPr>
          <p:cNvPr id="3" name="2 Metin kutusu"/>
          <p:cNvSpPr txBox="1"/>
          <p:nvPr/>
        </p:nvSpPr>
        <p:spPr>
          <a:xfrm>
            <a:off x="0" y="285728"/>
            <a:ext cx="8643966" cy="1754326"/>
          </a:xfrm>
          <a:prstGeom prst="rect">
            <a:avLst/>
          </a:prstGeom>
          <a:noFill/>
        </p:spPr>
        <p:txBody>
          <a:bodyPr wrap="square" rtlCol="0">
            <a:spAutoFit/>
          </a:bodyPr>
          <a:lstStyle/>
          <a:p>
            <a:r>
              <a:rPr lang="tr-TR" sz="3200" b="1" dirty="0" smtClean="0">
                <a:solidFill>
                  <a:srgbClr val="FFC000"/>
                </a:solidFill>
              </a:rPr>
              <a:t>Hareket Bulanıklığı </a:t>
            </a:r>
            <a:r>
              <a:rPr lang="en-US" b="1" dirty="0" smtClean="0"/>
              <a:t/>
            </a:r>
            <a:br>
              <a:rPr lang="en-US" b="1" dirty="0" smtClean="0"/>
            </a:br>
            <a:endParaRPr lang="en-US" b="1" dirty="0" smtClean="0"/>
          </a:p>
          <a:p>
            <a:r>
              <a:rPr lang="tr-TR" sz="2000" dirty="0" smtClean="0"/>
              <a:t>Hareket bulanıklığı sadece 1 yöne bulanıklaştırma yapılarak gerçekleştirilir. Aşağıda 9x9’luk hareket bulanıklık filtresi görülmektedir.</a:t>
            </a:r>
            <a:r>
              <a:rPr lang="en-US" dirty="0" smtClean="0"/>
              <a:t/>
            </a:r>
            <a:br>
              <a:rPr lang="en-US" dirty="0" smtClean="0"/>
            </a:br>
            <a:endParaRPr lang="en-US" dirty="0"/>
          </a:p>
        </p:txBody>
      </p:sp>
      <p:pic>
        <p:nvPicPr>
          <p:cNvPr id="6147" name="Picture 3"/>
          <p:cNvPicPr>
            <a:picLocks noChangeAspect="1" noChangeArrowheads="1"/>
          </p:cNvPicPr>
          <p:nvPr/>
        </p:nvPicPr>
        <p:blipFill>
          <a:blip r:embed="rId3" cstate="print"/>
          <a:srcRect t="35351" r="66846" b="30469"/>
          <a:stretch>
            <a:fillRect/>
          </a:stretch>
        </p:blipFill>
        <p:spPr bwMode="auto">
          <a:xfrm>
            <a:off x="4357686" y="1785926"/>
            <a:ext cx="4250040" cy="3286148"/>
          </a:xfrm>
          <a:prstGeom prst="rect">
            <a:avLst/>
          </a:prstGeom>
          <a:noFill/>
          <a:ln w="9525">
            <a:noFill/>
            <a:miter lim="800000"/>
            <a:headEnd/>
            <a:tailEnd/>
          </a:ln>
          <a:effectLst/>
        </p:spPr>
      </p:pic>
      <p:sp>
        <p:nvSpPr>
          <p:cNvPr id="6" name="5 Slayt Numarası Yer Tutucusu"/>
          <p:cNvSpPr>
            <a:spLocks noGrp="1"/>
          </p:cNvSpPr>
          <p:nvPr>
            <p:ph type="sldNum" sz="quarter" idx="12"/>
          </p:nvPr>
        </p:nvSpPr>
        <p:spPr/>
        <p:txBody>
          <a:bodyPr/>
          <a:lstStyle/>
          <a:p>
            <a:fld id="{583A5473-B7E2-4064-90C8-8CDD97F93B60}" type="slidenum">
              <a:rPr lang="en-US" smtClean="0"/>
              <a:pPr/>
              <a:t>45</a:t>
            </a:fld>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Slayt Numarası Yer Tutucusu"/>
          <p:cNvSpPr>
            <a:spLocks noGrp="1"/>
          </p:cNvSpPr>
          <p:nvPr>
            <p:ph type="sldNum" sz="quarter" idx="12"/>
          </p:nvPr>
        </p:nvSpPr>
        <p:spPr/>
        <p:txBody>
          <a:bodyPr/>
          <a:lstStyle/>
          <a:p>
            <a:fld id="{583A5473-B7E2-4064-90C8-8CDD97F93B60}" type="slidenum">
              <a:rPr lang="en-US" smtClean="0"/>
              <a:pPr/>
              <a:t>46</a:t>
            </a:fld>
            <a:endParaRPr lang="en-US" dirty="0"/>
          </a:p>
        </p:txBody>
      </p:sp>
      <p:pic>
        <p:nvPicPr>
          <p:cNvPr id="1026" name="Picture 2" descr="http://www.student.kuleuven.be/~m0216922/CG/images/filteredge.jpg"/>
          <p:cNvPicPr>
            <a:picLocks noChangeAspect="1" noChangeArrowheads="1"/>
          </p:cNvPicPr>
          <p:nvPr/>
        </p:nvPicPr>
        <p:blipFill>
          <a:blip r:embed="rId2" cstate="print"/>
          <a:srcRect/>
          <a:stretch>
            <a:fillRect/>
          </a:stretch>
        </p:blipFill>
        <p:spPr bwMode="auto">
          <a:xfrm>
            <a:off x="4429124" y="2143116"/>
            <a:ext cx="4055620" cy="3000396"/>
          </a:xfrm>
          <a:prstGeom prst="rect">
            <a:avLst/>
          </a:prstGeom>
          <a:noFill/>
        </p:spPr>
      </p:pic>
      <p:pic>
        <p:nvPicPr>
          <p:cNvPr id="1027" name="Picture 3"/>
          <p:cNvPicPr>
            <a:picLocks noChangeAspect="1" noChangeArrowheads="1"/>
          </p:cNvPicPr>
          <p:nvPr/>
        </p:nvPicPr>
        <p:blipFill>
          <a:blip r:embed="rId3" cstate="print"/>
          <a:srcRect/>
          <a:stretch>
            <a:fillRect/>
          </a:stretch>
        </p:blipFill>
        <p:spPr bwMode="auto">
          <a:xfrm>
            <a:off x="214282" y="2643182"/>
            <a:ext cx="4143404" cy="2065208"/>
          </a:xfrm>
          <a:prstGeom prst="rect">
            <a:avLst/>
          </a:prstGeom>
          <a:noFill/>
          <a:ln w="9525">
            <a:noFill/>
            <a:miter lim="800000"/>
            <a:headEnd/>
            <a:tailEnd/>
          </a:ln>
        </p:spPr>
      </p:pic>
      <p:sp>
        <p:nvSpPr>
          <p:cNvPr id="6" name="5 Dikdörtgen"/>
          <p:cNvSpPr/>
          <p:nvPr/>
        </p:nvSpPr>
        <p:spPr>
          <a:xfrm>
            <a:off x="357158" y="1035120"/>
            <a:ext cx="7572428" cy="1107996"/>
          </a:xfrm>
          <a:prstGeom prst="rect">
            <a:avLst/>
          </a:prstGeom>
        </p:spPr>
        <p:txBody>
          <a:bodyPr wrap="square">
            <a:spAutoFit/>
          </a:bodyPr>
          <a:lstStyle/>
          <a:p>
            <a:r>
              <a:rPr lang="tr-TR" sz="2400" dirty="0" smtClean="0"/>
              <a:t>Aşağıda bütün yönlerde kenarları tespit eden basit bir kenar tespit filtresi görülmektedir.</a:t>
            </a:r>
            <a:r>
              <a:rPr lang="en-US" dirty="0" smtClean="0"/>
              <a:t/>
            </a:r>
            <a:br>
              <a:rPr lang="en-US" dirty="0" smtClean="0"/>
            </a:br>
            <a:endParaRPr lang="tr-TR" dirty="0"/>
          </a:p>
        </p:txBody>
      </p:sp>
      <p:sp>
        <p:nvSpPr>
          <p:cNvPr id="7" name="6 Dikdörtgen"/>
          <p:cNvSpPr/>
          <p:nvPr/>
        </p:nvSpPr>
        <p:spPr>
          <a:xfrm>
            <a:off x="357158" y="285729"/>
            <a:ext cx="3393878" cy="584775"/>
          </a:xfrm>
          <a:prstGeom prst="rect">
            <a:avLst/>
          </a:prstGeom>
        </p:spPr>
        <p:txBody>
          <a:bodyPr wrap="square">
            <a:spAutoFit/>
          </a:bodyPr>
          <a:lstStyle/>
          <a:p>
            <a:r>
              <a:rPr lang="tr-TR" sz="3200" b="1" dirty="0" smtClean="0">
                <a:solidFill>
                  <a:srgbClr val="FFC000"/>
                </a:solidFill>
              </a:rPr>
              <a:t>Kenar Bulma</a:t>
            </a:r>
            <a:endParaRPr lang="tr-TR"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etin kutusu"/>
          <p:cNvSpPr txBox="1"/>
          <p:nvPr/>
        </p:nvSpPr>
        <p:spPr>
          <a:xfrm>
            <a:off x="285720" y="357166"/>
            <a:ext cx="8643998" cy="3416320"/>
          </a:xfrm>
          <a:prstGeom prst="rect">
            <a:avLst/>
          </a:prstGeom>
          <a:noFill/>
        </p:spPr>
        <p:txBody>
          <a:bodyPr wrap="square" rtlCol="0">
            <a:spAutoFit/>
          </a:bodyPr>
          <a:lstStyle/>
          <a:p>
            <a:r>
              <a:rPr lang="tr-TR" sz="2400" b="1" dirty="0" smtClean="0">
                <a:solidFill>
                  <a:srgbClr val="FFC000"/>
                </a:solidFill>
              </a:rPr>
              <a:t>Keskinleştirme</a:t>
            </a:r>
          </a:p>
          <a:p>
            <a:r>
              <a:rPr lang="tr-TR" sz="2400" dirty="0" smtClean="0"/>
              <a:t>Görüntüyü keskinleştirmek kenar bulmaya çok benzer</a:t>
            </a:r>
            <a:r>
              <a:rPr lang="en-US" sz="2400" dirty="0" smtClean="0"/>
              <a:t>.</a:t>
            </a:r>
            <a:r>
              <a:rPr lang="tr-TR" sz="2400" dirty="0" smtClean="0"/>
              <a:t> Orijinal görüntü ve kenarları bulunmuş görüntü toplanır ve sonuçta kenarları kuvvetlendirilmiş yeni bir görüntü oluşur. Bu görüntüyü eklemek bir önceki örnekteki kenar bulma filtresinin merkez değeri bir arttırılarak yapılır. Filtre elemanlarının toplamı 1’dir ve sonuç orijinal görüntü ile aynı parlaklıkta fakat daha keskin olacaktır.</a:t>
            </a:r>
            <a:r>
              <a:rPr lang="en-US" sz="2400" dirty="0" smtClean="0"/>
              <a:t/>
            </a:r>
            <a:br>
              <a:rPr lang="en-US" sz="2400" dirty="0" smtClean="0"/>
            </a:br>
            <a:endParaRPr lang="en-US" sz="2400" dirty="0"/>
          </a:p>
        </p:txBody>
      </p:sp>
      <p:pic>
        <p:nvPicPr>
          <p:cNvPr id="7170" name="Picture 2"/>
          <p:cNvPicPr>
            <a:picLocks noChangeAspect="1" noChangeArrowheads="1"/>
          </p:cNvPicPr>
          <p:nvPr/>
        </p:nvPicPr>
        <p:blipFill>
          <a:blip r:embed="rId2" cstate="print"/>
          <a:srcRect t="42969" r="67041" b="36523"/>
          <a:stretch>
            <a:fillRect/>
          </a:stretch>
        </p:blipFill>
        <p:spPr bwMode="auto">
          <a:xfrm>
            <a:off x="0" y="3929066"/>
            <a:ext cx="4500594" cy="2100298"/>
          </a:xfrm>
          <a:prstGeom prst="rect">
            <a:avLst/>
          </a:prstGeom>
          <a:noFill/>
          <a:ln w="9525">
            <a:noFill/>
            <a:miter lim="800000"/>
            <a:headEnd/>
            <a:tailEnd/>
          </a:ln>
          <a:effectLst/>
        </p:spPr>
      </p:pic>
      <p:pic>
        <p:nvPicPr>
          <p:cNvPr id="7171" name="Picture 3"/>
          <p:cNvPicPr>
            <a:picLocks noChangeAspect="1" noChangeArrowheads="1"/>
          </p:cNvPicPr>
          <p:nvPr/>
        </p:nvPicPr>
        <p:blipFill>
          <a:blip r:embed="rId3" cstate="print"/>
          <a:srcRect t="43164" r="66846" b="23633"/>
          <a:stretch>
            <a:fillRect/>
          </a:stretch>
        </p:blipFill>
        <p:spPr bwMode="auto">
          <a:xfrm>
            <a:off x="4572000" y="3692180"/>
            <a:ext cx="4429156" cy="3165820"/>
          </a:xfrm>
          <a:prstGeom prst="rect">
            <a:avLst/>
          </a:prstGeom>
          <a:noFill/>
          <a:ln w="9525">
            <a:noFill/>
            <a:miter lim="800000"/>
            <a:headEnd/>
            <a:tailEnd/>
          </a:ln>
          <a:effectLst/>
        </p:spPr>
      </p:pic>
      <p:sp>
        <p:nvSpPr>
          <p:cNvPr id="5" name="4 Slayt Numarası Yer Tutucusu"/>
          <p:cNvSpPr>
            <a:spLocks noGrp="1"/>
          </p:cNvSpPr>
          <p:nvPr>
            <p:ph type="sldNum" sz="quarter" idx="12"/>
          </p:nvPr>
        </p:nvSpPr>
        <p:spPr/>
        <p:txBody>
          <a:bodyPr/>
          <a:lstStyle/>
          <a:p>
            <a:fld id="{583A5473-B7E2-4064-90C8-8CDD97F93B60}" type="slidenum">
              <a:rPr lang="en-US" smtClean="0"/>
              <a:pPr/>
              <a:t>47</a:t>
            </a:fld>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etin kutusu"/>
          <p:cNvSpPr txBox="1"/>
          <p:nvPr/>
        </p:nvSpPr>
        <p:spPr>
          <a:xfrm>
            <a:off x="0" y="285728"/>
            <a:ext cx="8858280" cy="3847207"/>
          </a:xfrm>
          <a:prstGeom prst="rect">
            <a:avLst/>
          </a:prstGeom>
          <a:noFill/>
        </p:spPr>
        <p:txBody>
          <a:bodyPr wrap="square" rtlCol="0">
            <a:spAutoFit/>
          </a:bodyPr>
          <a:lstStyle/>
          <a:p>
            <a:r>
              <a:rPr lang="tr-TR" sz="2400" b="1" dirty="0" smtClean="0">
                <a:solidFill>
                  <a:srgbClr val="FFC000"/>
                </a:solidFill>
              </a:rPr>
              <a:t>Kabartma yapma</a:t>
            </a:r>
          </a:p>
          <a:p>
            <a:endParaRPr lang="en-US" sz="2000" b="1" dirty="0" smtClean="0">
              <a:solidFill>
                <a:srgbClr val="FFC000"/>
              </a:solidFill>
            </a:endParaRPr>
          </a:p>
          <a:p>
            <a:r>
              <a:rPr lang="tr-TR" sz="2000" dirty="0" smtClean="0"/>
              <a:t>Bir kabartma filtresi bir görüntüye 3-boyutlu gölge efekti verir. Sonuç, görüntünün tümseklik haritası için çok faydalıdır. Bu, merkezin bir tarafındaki piksellerin alınarak diğer tarafındakilerden çıkarılması ile yapılabilir. Pikseller pozitif veya negatif sonuç değerleri alabilir. Negatif pikselleri gölge ve pozitif olanları aydınlık olarak kullanmak için 128 tabanı görüntüye eklenir. Artık görüntünün çoğu gri renge ve kenarlar koyu gri/siyah veya açık gri/beyaz’a dönüşecektir.</a:t>
            </a:r>
          </a:p>
          <a:p>
            <a:r>
              <a:rPr lang="tr-TR" sz="2000" dirty="0" smtClean="0"/>
              <a:t>Aşağıda 45 derecelik kabartma filtresi görülmektedir.</a:t>
            </a:r>
            <a:r>
              <a:rPr lang="en-US" sz="2000" dirty="0" smtClean="0"/>
              <a:t/>
            </a:r>
            <a:br>
              <a:rPr lang="en-US" sz="2000" dirty="0" smtClean="0"/>
            </a:br>
            <a:r>
              <a:rPr lang="en-US" sz="2000" dirty="0" smtClean="0"/>
              <a:t/>
            </a:r>
            <a:br>
              <a:rPr lang="en-US" sz="2000" dirty="0" smtClean="0"/>
            </a:br>
            <a:endParaRPr lang="en-US" sz="2000" dirty="0"/>
          </a:p>
        </p:txBody>
      </p:sp>
      <p:pic>
        <p:nvPicPr>
          <p:cNvPr id="8194" name="Picture 2"/>
          <p:cNvPicPr>
            <a:picLocks noChangeAspect="1" noChangeArrowheads="1"/>
          </p:cNvPicPr>
          <p:nvPr/>
        </p:nvPicPr>
        <p:blipFill>
          <a:blip r:embed="rId3" cstate="print"/>
          <a:srcRect t="40039" r="67774" b="41406"/>
          <a:stretch>
            <a:fillRect/>
          </a:stretch>
        </p:blipFill>
        <p:spPr bwMode="auto">
          <a:xfrm>
            <a:off x="-1" y="3714752"/>
            <a:ext cx="4797577" cy="2071702"/>
          </a:xfrm>
          <a:prstGeom prst="rect">
            <a:avLst/>
          </a:prstGeom>
          <a:noFill/>
          <a:ln w="9525">
            <a:noFill/>
            <a:miter lim="800000"/>
            <a:headEnd/>
            <a:tailEnd/>
          </a:ln>
          <a:effectLst/>
        </p:spPr>
      </p:pic>
      <p:pic>
        <p:nvPicPr>
          <p:cNvPr id="4" name="Picture 2"/>
          <p:cNvPicPr>
            <a:picLocks noChangeAspect="1" noChangeArrowheads="1"/>
          </p:cNvPicPr>
          <p:nvPr/>
        </p:nvPicPr>
        <p:blipFill>
          <a:blip r:embed="rId3" cstate="print"/>
          <a:srcRect t="62500" r="67774" b="10156"/>
          <a:stretch>
            <a:fillRect/>
          </a:stretch>
        </p:blipFill>
        <p:spPr bwMode="auto">
          <a:xfrm>
            <a:off x="4929190" y="3500437"/>
            <a:ext cx="4214810" cy="2682179"/>
          </a:xfrm>
          <a:prstGeom prst="rect">
            <a:avLst/>
          </a:prstGeom>
          <a:noFill/>
          <a:ln w="9525">
            <a:noFill/>
            <a:miter lim="800000"/>
            <a:headEnd/>
            <a:tailEnd/>
          </a:ln>
          <a:effectLst/>
        </p:spPr>
      </p:pic>
      <p:sp>
        <p:nvSpPr>
          <p:cNvPr id="5" name="4 Slayt Numarası Yer Tutucusu"/>
          <p:cNvSpPr>
            <a:spLocks noGrp="1"/>
          </p:cNvSpPr>
          <p:nvPr>
            <p:ph type="sldNum" sz="quarter" idx="12"/>
          </p:nvPr>
        </p:nvSpPr>
        <p:spPr/>
        <p:txBody>
          <a:bodyPr/>
          <a:lstStyle/>
          <a:p>
            <a:fld id="{583A5473-B7E2-4064-90C8-8CDD97F93B60}" type="slidenum">
              <a:rPr lang="en-US" smtClean="0"/>
              <a:pPr/>
              <a:t>48</a:t>
            </a:fld>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srcRect t="18554" r="66309" b="57032"/>
          <a:stretch>
            <a:fillRect/>
          </a:stretch>
        </p:blipFill>
        <p:spPr bwMode="auto">
          <a:xfrm>
            <a:off x="0" y="1071546"/>
            <a:ext cx="4469118" cy="2428892"/>
          </a:xfrm>
          <a:prstGeom prst="rect">
            <a:avLst/>
          </a:prstGeom>
          <a:noFill/>
          <a:ln w="9525">
            <a:noFill/>
            <a:miter lim="800000"/>
            <a:headEnd/>
            <a:tailEnd/>
          </a:ln>
          <a:effectLst/>
        </p:spPr>
      </p:pic>
      <p:pic>
        <p:nvPicPr>
          <p:cNvPr id="3" name="Picture 2"/>
          <p:cNvPicPr>
            <a:picLocks noChangeAspect="1" noChangeArrowheads="1"/>
          </p:cNvPicPr>
          <p:nvPr/>
        </p:nvPicPr>
        <p:blipFill>
          <a:blip r:embed="rId2" cstate="print"/>
          <a:srcRect t="44921" r="66309" b="21875"/>
          <a:stretch>
            <a:fillRect/>
          </a:stretch>
        </p:blipFill>
        <p:spPr bwMode="auto">
          <a:xfrm>
            <a:off x="4500562" y="1071546"/>
            <a:ext cx="4660236" cy="3500462"/>
          </a:xfrm>
          <a:prstGeom prst="rect">
            <a:avLst/>
          </a:prstGeom>
          <a:noFill/>
          <a:ln w="9525">
            <a:noFill/>
            <a:miter lim="800000"/>
            <a:headEnd/>
            <a:tailEnd/>
          </a:ln>
          <a:effectLst/>
        </p:spPr>
      </p:pic>
      <p:sp>
        <p:nvSpPr>
          <p:cNvPr id="4" name="3 Metin kutusu"/>
          <p:cNvSpPr txBox="1"/>
          <p:nvPr/>
        </p:nvSpPr>
        <p:spPr>
          <a:xfrm>
            <a:off x="0" y="357166"/>
            <a:ext cx="8715404" cy="707886"/>
          </a:xfrm>
          <a:prstGeom prst="rect">
            <a:avLst/>
          </a:prstGeom>
          <a:noFill/>
        </p:spPr>
        <p:txBody>
          <a:bodyPr wrap="square" rtlCol="0">
            <a:spAutoFit/>
          </a:bodyPr>
          <a:lstStyle/>
          <a:p>
            <a:r>
              <a:rPr lang="tr-TR" sz="2000" dirty="0" smtClean="0"/>
              <a:t>Aşağıda daha geniş bir kabartma </a:t>
            </a:r>
            <a:r>
              <a:rPr lang="tr-TR" sz="2000" smtClean="0"/>
              <a:t>filtresi görülmektedir</a:t>
            </a:r>
            <a:r>
              <a:rPr lang="en-US" sz="2000" smtClean="0"/>
              <a:t>:</a:t>
            </a:r>
            <a:r>
              <a:rPr lang="en-US" sz="2000" dirty="0" smtClean="0"/>
              <a:t/>
            </a:r>
            <a:br>
              <a:rPr lang="en-US" sz="2000" dirty="0" smtClean="0"/>
            </a:br>
            <a:endParaRPr lang="en-US" sz="2000" dirty="0"/>
          </a:p>
        </p:txBody>
      </p:sp>
      <p:sp>
        <p:nvSpPr>
          <p:cNvPr id="5" name="4 Slayt Numarası Yer Tutucusu"/>
          <p:cNvSpPr>
            <a:spLocks noGrp="1"/>
          </p:cNvSpPr>
          <p:nvPr>
            <p:ph type="sldNum" sz="quarter" idx="12"/>
          </p:nvPr>
        </p:nvSpPr>
        <p:spPr/>
        <p:txBody>
          <a:bodyPr/>
          <a:lstStyle/>
          <a:p>
            <a:fld id="{583A5473-B7E2-4064-90C8-8CDD97F93B60}" type="slidenum">
              <a:rPr lang="en-US" smtClean="0"/>
              <a:pPr/>
              <a:t>49</a:t>
            </a:fld>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srcRect t="27344" r="67774" b="28711"/>
          <a:stretch>
            <a:fillRect/>
          </a:stretch>
        </p:blipFill>
        <p:spPr bwMode="auto">
          <a:xfrm>
            <a:off x="1643042" y="949721"/>
            <a:ext cx="5357850" cy="5479675"/>
          </a:xfrm>
          <a:prstGeom prst="rect">
            <a:avLst/>
          </a:prstGeom>
          <a:noFill/>
          <a:ln w="9525">
            <a:noFill/>
            <a:miter lim="800000"/>
            <a:headEnd/>
            <a:tailEnd/>
          </a:ln>
          <a:effectLst/>
        </p:spPr>
      </p:pic>
      <p:sp>
        <p:nvSpPr>
          <p:cNvPr id="3" name="2 Slayt Numarası Yer Tutucusu"/>
          <p:cNvSpPr>
            <a:spLocks noGrp="1"/>
          </p:cNvSpPr>
          <p:nvPr>
            <p:ph type="sldNum" sz="quarter" idx="12"/>
          </p:nvPr>
        </p:nvSpPr>
        <p:spPr/>
        <p:txBody>
          <a:bodyPr/>
          <a:lstStyle/>
          <a:p>
            <a:fld id="{583A5473-B7E2-4064-90C8-8CDD97F93B60}" type="slidenum">
              <a:rPr lang="en-US" smtClean="0"/>
              <a:pPr/>
              <a:t>5</a:t>
            </a:fld>
            <a:endParaRPr lang="en-US" dirty="0"/>
          </a:p>
        </p:txBody>
      </p:sp>
      <p:sp>
        <p:nvSpPr>
          <p:cNvPr id="5" name="4 Metin kutusu"/>
          <p:cNvSpPr txBox="1"/>
          <p:nvPr/>
        </p:nvSpPr>
        <p:spPr>
          <a:xfrm>
            <a:off x="928662" y="357166"/>
            <a:ext cx="6929486" cy="369332"/>
          </a:xfrm>
          <a:prstGeom prst="rect">
            <a:avLst/>
          </a:prstGeom>
          <a:noFill/>
        </p:spPr>
        <p:txBody>
          <a:bodyPr wrap="square" rtlCol="0">
            <a:spAutoFit/>
          </a:bodyPr>
          <a:lstStyle/>
          <a:p>
            <a:r>
              <a:rPr lang="tr-TR" dirty="0" smtClean="0"/>
              <a:t>2 kat parlaklaştırmak için;</a:t>
            </a:r>
            <a:endParaRPr lang="tr-TR"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Slayt Numarası Yer Tutucusu"/>
          <p:cNvSpPr>
            <a:spLocks noGrp="1"/>
          </p:cNvSpPr>
          <p:nvPr>
            <p:ph type="sldNum" sz="quarter" idx="12"/>
          </p:nvPr>
        </p:nvSpPr>
        <p:spPr/>
        <p:txBody>
          <a:bodyPr/>
          <a:lstStyle/>
          <a:p>
            <a:fld id="{583A5473-B7E2-4064-90C8-8CDD97F93B60}" type="slidenum">
              <a:rPr lang="en-US" smtClean="0"/>
              <a:pPr/>
              <a:t>50</a:t>
            </a:fld>
            <a:endParaRPr lang="en-US" dirty="0"/>
          </a:p>
        </p:txBody>
      </p:sp>
      <p:sp>
        <p:nvSpPr>
          <p:cNvPr id="4" name="3 Dikdörtgen"/>
          <p:cNvSpPr/>
          <p:nvPr/>
        </p:nvSpPr>
        <p:spPr>
          <a:xfrm>
            <a:off x="357158" y="612845"/>
            <a:ext cx="8001056" cy="5724644"/>
          </a:xfrm>
          <a:prstGeom prst="rect">
            <a:avLst/>
          </a:prstGeom>
        </p:spPr>
        <p:txBody>
          <a:bodyPr wrap="square">
            <a:spAutoFit/>
          </a:bodyPr>
          <a:lstStyle/>
          <a:p>
            <a:r>
              <a:rPr lang="tr-TR" sz="2000" b="1" dirty="0" err="1" smtClean="0">
                <a:solidFill>
                  <a:srgbClr val="FFC000"/>
                </a:solidFill>
              </a:rPr>
              <a:t>Matlab</a:t>
            </a:r>
            <a:r>
              <a:rPr lang="tr-TR" sz="2000" b="1" dirty="0" smtClean="0">
                <a:solidFill>
                  <a:srgbClr val="FFC000"/>
                </a:solidFill>
              </a:rPr>
              <a:t> ile filtreleme</a:t>
            </a:r>
          </a:p>
          <a:p>
            <a:endParaRPr lang="tr-TR" dirty="0" smtClean="0"/>
          </a:p>
          <a:p>
            <a:r>
              <a:rPr lang="tr-TR" dirty="0" smtClean="0"/>
              <a:t>I = </a:t>
            </a:r>
            <a:r>
              <a:rPr lang="tr-TR" dirty="0" err="1" smtClean="0"/>
              <a:t>imread</a:t>
            </a:r>
            <a:r>
              <a:rPr lang="tr-TR" dirty="0" smtClean="0"/>
              <a:t>('C:\lena512.</a:t>
            </a:r>
            <a:r>
              <a:rPr lang="tr-TR" dirty="0" err="1" smtClean="0"/>
              <a:t>jpg</a:t>
            </a:r>
            <a:r>
              <a:rPr lang="tr-TR" dirty="0" smtClean="0"/>
              <a:t>');</a:t>
            </a:r>
          </a:p>
          <a:p>
            <a:r>
              <a:rPr lang="tr-TR" dirty="0" err="1" smtClean="0"/>
              <a:t>subplot</a:t>
            </a:r>
            <a:r>
              <a:rPr lang="tr-TR" dirty="0" smtClean="0"/>
              <a:t>(2,2,1); </a:t>
            </a:r>
          </a:p>
          <a:p>
            <a:r>
              <a:rPr lang="tr-TR" dirty="0" err="1" smtClean="0"/>
              <a:t>imshow</a:t>
            </a:r>
            <a:r>
              <a:rPr lang="tr-TR" dirty="0" smtClean="0"/>
              <a:t>(I); </a:t>
            </a:r>
            <a:r>
              <a:rPr lang="tr-TR" dirty="0" err="1" smtClean="0"/>
              <a:t>title</a:t>
            </a:r>
            <a:r>
              <a:rPr lang="tr-TR" dirty="0" smtClean="0"/>
              <a:t>('Orijinal </a:t>
            </a:r>
            <a:r>
              <a:rPr lang="tr-TR" dirty="0" err="1" smtClean="0"/>
              <a:t>Goruntu</a:t>
            </a:r>
            <a:r>
              <a:rPr lang="tr-TR" dirty="0" smtClean="0"/>
              <a:t>');</a:t>
            </a:r>
          </a:p>
          <a:p>
            <a:endParaRPr lang="tr-TR" dirty="0" smtClean="0"/>
          </a:p>
          <a:p>
            <a:r>
              <a:rPr lang="tr-TR" dirty="0" smtClean="0"/>
              <a:t>H = </a:t>
            </a:r>
            <a:r>
              <a:rPr lang="tr-TR" dirty="0" err="1" smtClean="0"/>
              <a:t>fspecial</a:t>
            </a:r>
            <a:r>
              <a:rPr lang="tr-TR" dirty="0" smtClean="0"/>
              <a:t>('</a:t>
            </a:r>
            <a:r>
              <a:rPr lang="tr-TR" dirty="0" err="1" smtClean="0"/>
              <a:t>motion</a:t>
            </a:r>
            <a:r>
              <a:rPr lang="tr-TR" dirty="0" smtClean="0"/>
              <a:t>',20,45);</a:t>
            </a:r>
          </a:p>
          <a:p>
            <a:r>
              <a:rPr lang="tr-TR" dirty="0" err="1" smtClean="0"/>
              <a:t>HarekBulanik</a:t>
            </a:r>
            <a:r>
              <a:rPr lang="tr-TR" dirty="0" smtClean="0"/>
              <a:t> = </a:t>
            </a:r>
            <a:r>
              <a:rPr lang="tr-TR" dirty="0" err="1" smtClean="0"/>
              <a:t>imfilter</a:t>
            </a:r>
            <a:r>
              <a:rPr lang="tr-TR" dirty="0" smtClean="0"/>
              <a:t>(I,H,'</a:t>
            </a:r>
            <a:r>
              <a:rPr lang="tr-TR" dirty="0" err="1" smtClean="0"/>
              <a:t>replicate</a:t>
            </a:r>
            <a:r>
              <a:rPr lang="tr-TR" dirty="0" smtClean="0"/>
              <a:t>');</a:t>
            </a:r>
          </a:p>
          <a:p>
            <a:r>
              <a:rPr lang="tr-TR" dirty="0" err="1" smtClean="0"/>
              <a:t>subplot</a:t>
            </a:r>
            <a:r>
              <a:rPr lang="tr-TR" dirty="0" smtClean="0"/>
              <a:t>(2,2,2); </a:t>
            </a:r>
          </a:p>
          <a:p>
            <a:r>
              <a:rPr lang="tr-TR" dirty="0" err="1" smtClean="0"/>
              <a:t>imshow</a:t>
            </a:r>
            <a:r>
              <a:rPr lang="tr-TR" dirty="0" smtClean="0"/>
              <a:t>(</a:t>
            </a:r>
            <a:r>
              <a:rPr lang="tr-TR" dirty="0" err="1" smtClean="0"/>
              <a:t>HarekBulanik</a:t>
            </a:r>
            <a:r>
              <a:rPr lang="tr-TR" dirty="0" smtClean="0"/>
              <a:t>);</a:t>
            </a:r>
            <a:r>
              <a:rPr lang="tr-TR" dirty="0" err="1" smtClean="0"/>
              <a:t>title</a:t>
            </a:r>
            <a:r>
              <a:rPr lang="tr-TR" dirty="0" smtClean="0"/>
              <a:t>('Hareketli </a:t>
            </a:r>
            <a:r>
              <a:rPr lang="tr-TR" dirty="0" err="1" smtClean="0"/>
              <a:t>Bulanik</a:t>
            </a:r>
            <a:r>
              <a:rPr lang="tr-TR" dirty="0" smtClean="0"/>
              <a:t> </a:t>
            </a:r>
            <a:r>
              <a:rPr lang="tr-TR" dirty="0" err="1" smtClean="0"/>
              <a:t>Goruntu</a:t>
            </a:r>
            <a:r>
              <a:rPr lang="tr-TR" dirty="0" smtClean="0"/>
              <a:t>');</a:t>
            </a:r>
          </a:p>
          <a:p>
            <a:endParaRPr lang="tr-TR" dirty="0" smtClean="0"/>
          </a:p>
          <a:p>
            <a:r>
              <a:rPr lang="tr-TR" dirty="0" smtClean="0"/>
              <a:t>H = </a:t>
            </a:r>
            <a:r>
              <a:rPr lang="tr-TR" dirty="0" err="1" smtClean="0"/>
              <a:t>fspecial</a:t>
            </a:r>
            <a:r>
              <a:rPr lang="tr-TR" dirty="0" smtClean="0"/>
              <a:t>('disk',10);</a:t>
            </a:r>
          </a:p>
          <a:p>
            <a:r>
              <a:rPr lang="tr-TR" dirty="0" err="1" smtClean="0"/>
              <a:t>Bulanik</a:t>
            </a:r>
            <a:r>
              <a:rPr lang="tr-TR" dirty="0" smtClean="0"/>
              <a:t> = </a:t>
            </a:r>
            <a:r>
              <a:rPr lang="tr-TR" dirty="0" err="1" smtClean="0"/>
              <a:t>imfilter</a:t>
            </a:r>
            <a:r>
              <a:rPr lang="tr-TR" dirty="0" smtClean="0"/>
              <a:t>(I,H,'</a:t>
            </a:r>
            <a:r>
              <a:rPr lang="tr-TR" dirty="0" err="1" smtClean="0"/>
              <a:t>replicate</a:t>
            </a:r>
            <a:r>
              <a:rPr lang="tr-TR" dirty="0" smtClean="0"/>
              <a:t>');</a:t>
            </a:r>
          </a:p>
          <a:p>
            <a:r>
              <a:rPr lang="tr-TR" dirty="0" err="1" smtClean="0"/>
              <a:t>subplot</a:t>
            </a:r>
            <a:r>
              <a:rPr lang="tr-TR" dirty="0" smtClean="0"/>
              <a:t>(2,2,3); </a:t>
            </a:r>
          </a:p>
          <a:p>
            <a:r>
              <a:rPr lang="tr-TR" dirty="0" err="1" smtClean="0"/>
              <a:t>imshow</a:t>
            </a:r>
            <a:r>
              <a:rPr lang="tr-TR" dirty="0" smtClean="0"/>
              <a:t>(</a:t>
            </a:r>
            <a:r>
              <a:rPr lang="tr-TR" dirty="0" err="1" smtClean="0"/>
              <a:t>Bulanik</a:t>
            </a:r>
            <a:r>
              <a:rPr lang="tr-TR" dirty="0" smtClean="0"/>
              <a:t>); </a:t>
            </a:r>
            <a:r>
              <a:rPr lang="tr-TR" dirty="0" err="1" smtClean="0"/>
              <a:t>title</a:t>
            </a:r>
            <a:r>
              <a:rPr lang="tr-TR" dirty="0" smtClean="0"/>
              <a:t>('</a:t>
            </a:r>
            <a:r>
              <a:rPr lang="tr-TR" dirty="0" err="1" smtClean="0"/>
              <a:t>Bulaniklastirilmis</a:t>
            </a:r>
            <a:r>
              <a:rPr lang="tr-TR" dirty="0" smtClean="0"/>
              <a:t> </a:t>
            </a:r>
            <a:r>
              <a:rPr lang="tr-TR" dirty="0" err="1" smtClean="0"/>
              <a:t>Goruntu</a:t>
            </a:r>
            <a:r>
              <a:rPr lang="tr-TR" dirty="0" smtClean="0"/>
              <a:t>');</a:t>
            </a:r>
          </a:p>
          <a:p>
            <a:endParaRPr lang="tr-TR" dirty="0" smtClean="0"/>
          </a:p>
          <a:p>
            <a:r>
              <a:rPr lang="tr-TR" dirty="0" smtClean="0"/>
              <a:t>H = </a:t>
            </a:r>
            <a:r>
              <a:rPr lang="tr-TR" dirty="0" err="1" smtClean="0"/>
              <a:t>fspecial</a:t>
            </a:r>
            <a:r>
              <a:rPr lang="tr-TR" dirty="0" smtClean="0"/>
              <a:t>('</a:t>
            </a:r>
            <a:r>
              <a:rPr lang="tr-TR" dirty="0" err="1" smtClean="0"/>
              <a:t>unsharp</a:t>
            </a:r>
            <a:r>
              <a:rPr lang="tr-TR" dirty="0" smtClean="0"/>
              <a:t>');</a:t>
            </a:r>
          </a:p>
          <a:p>
            <a:r>
              <a:rPr lang="tr-TR" dirty="0" smtClean="0"/>
              <a:t>Keskin = </a:t>
            </a:r>
            <a:r>
              <a:rPr lang="tr-TR" dirty="0" err="1" smtClean="0"/>
              <a:t>imfilter</a:t>
            </a:r>
            <a:r>
              <a:rPr lang="tr-TR" dirty="0" smtClean="0"/>
              <a:t>(I,H,'</a:t>
            </a:r>
            <a:r>
              <a:rPr lang="tr-TR" dirty="0" err="1" smtClean="0"/>
              <a:t>replicate</a:t>
            </a:r>
            <a:r>
              <a:rPr lang="tr-TR" dirty="0" smtClean="0"/>
              <a:t>');</a:t>
            </a:r>
          </a:p>
          <a:p>
            <a:r>
              <a:rPr lang="tr-TR" dirty="0" err="1" smtClean="0"/>
              <a:t>subplot</a:t>
            </a:r>
            <a:r>
              <a:rPr lang="tr-TR" dirty="0" smtClean="0"/>
              <a:t>(2,2,4); </a:t>
            </a:r>
          </a:p>
          <a:p>
            <a:r>
              <a:rPr lang="tr-TR" dirty="0" err="1" smtClean="0"/>
              <a:t>imshow</a:t>
            </a:r>
            <a:r>
              <a:rPr lang="tr-TR" dirty="0" smtClean="0"/>
              <a:t>(Keskin); </a:t>
            </a:r>
            <a:r>
              <a:rPr lang="tr-TR" dirty="0" err="1" smtClean="0"/>
              <a:t>title</a:t>
            </a:r>
            <a:r>
              <a:rPr lang="tr-TR" dirty="0" smtClean="0"/>
              <a:t>('</a:t>
            </a:r>
            <a:r>
              <a:rPr lang="tr-TR" dirty="0" err="1" smtClean="0"/>
              <a:t>Keskinlestirilmis</a:t>
            </a:r>
            <a:r>
              <a:rPr lang="tr-TR" dirty="0" smtClean="0"/>
              <a:t> </a:t>
            </a:r>
            <a:r>
              <a:rPr lang="tr-TR" dirty="0" err="1" smtClean="0"/>
              <a:t>Goruntu</a:t>
            </a:r>
            <a:r>
              <a:rPr lang="tr-TR" dirty="0" smtClean="0"/>
              <a:t>');</a:t>
            </a:r>
            <a:endParaRPr lang="tr-TR"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alpha val="49000"/>
          </a:schemeClr>
        </a:solidFill>
        <a:effectLst/>
      </p:bgPr>
    </p:bg>
    <p:spTree>
      <p:nvGrpSpPr>
        <p:cNvPr id="1" name=""/>
        <p:cNvGrpSpPr/>
        <p:nvPr/>
      </p:nvGrpSpPr>
      <p:grpSpPr>
        <a:xfrm>
          <a:off x="0" y="0"/>
          <a:ext cx="0" cy="0"/>
          <a:chOff x="0" y="0"/>
          <a:chExt cx="0" cy="0"/>
        </a:xfrm>
      </p:grpSpPr>
      <p:sp>
        <p:nvSpPr>
          <p:cNvPr id="3" name="2 Slayt Numarası Yer Tutucusu"/>
          <p:cNvSpPr>
            <a:spLocks noGrp="1"/>
          </p:cNvSpPr>
          <p:nvPr>
            <p:ph type="sldNum" sz="quarter" idx="12"/>
          </p:nvPr>
        </p:nvSpPr>
        <p:spPr/>
        <p:txBody>
          <a:bodyPr/>
          <a:lstStyle/>
          <a:p>
            <a:fld id="{583A5473-B7E2-4064-90C8-8CDD97F93B60}" type="slidenum">
              <a:rPr lang="en-US" smtClean="0"/>
              <a:pPr/>
              <a:t>51</a:t>
            </a:fld>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819150" y="504825"/>
            <a:ext cx="7505700" cy="58483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Slayt Numarası Yer Tutucusu"/>
          <p:cNvSpPr>
            <a:spLocks noGrp="1"/>
          </p:cNvSpPr>
          <p:nvPr>
            <p:ph type="sldNum" sz="quarter" idx="12"/>
          </p:nvPr>
        </p:nvSpPr>
        <p:spPr/>
        <p:txBody>
          <a:bodyPr/>
          <a:lstStyle/>
          <a:p>
            <a:fld id="{583A5473-B7E2-4064-90C8-8CDD97F93B60}" type="slidenum">
              <a:rPr lang="en-US" smtClean="0"/>
              <a:pPr/>
              <a:t>52</a:t>
            </a:fld>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2071670" y="2214554"/>
            <a:ext cx="5006872" cy="4429156"/>
          </a:xfrm>
          <a:prstGeom prst="rect">
            <a:avLst/>
          </a:prstGeom>
          <a:noFill/>
          <a:ln w="9525">
            <a:noFill/>
            <a:miter lim="800000"/>
            <a:headEnd/>
            <a:tailEnd/>
          </a:ln>
          <a:effectLst/>
        </p:spPr>
      </p:pic>
      <p:sp>
        <p:nvSpPr>
          <p:cNvPr id="5" name="4 Dikdörtgen"/>
          <p:cNvSpPr/>
          <p:nvPr/>
        </p:nvSpPr>
        <p:spPr>
          <a:xfrm>
            <a:off x="928662" y="571480"/>
            <a:ext cx="4572000" cy="1569660"/>
          </a:xfrm>
          <a:prstGeom prst="rect">
            <a:avLst/>
          </a:prstGeom>
        </p:spPr>
        <p:txBody>
          <a:bodyPr>
            <a:spAutoFit/>
          </a:bodyPr>
          <a:lstStyle/>
          <a:p>
            <a:r>
              <a:rPr lang="tr-TR" sz="2400" b="1" dirty="0" err="1" smtClean="0">
                <a:solidFill>
                  <a:srgbClr val="FFC000"/>
                </a:solidFill>
              </a:rPr>
              <a:t>Matlab</a:t>
            </a:r>
            <a:r>
              <a:rPr lang="tr-TR" sz="2400" b="1" dirty="0" smtClean="0">
                <a:solidFill>
                  <a:srgbClr val="FFC000"/>
                </a:solidFill>
              </a:rPr>
              <a:t> ile kabartma yapma</a:t>
            </a:r>
          </a:p>
          <a:p>
            <a:endParaRPr lang="tr-TR" dirty="0" smtClean="0"/>
          </a:p>
          <a:p>
            <a:r>
              <a:rPr lang="pt-BR" dirty="0" smtClean="0"/>
              <a:t>h = fspecial('sobel');	</a:t>
            </a:r>
          </a:p>
          <a:p>
            <a:r>
              <a:rPr lang="pt-BR" dirty="0" smtClean="0"/>
              <a:t>I2 = filter2(h,I);     </a:t>
            </a:r>
          </a:p>
          <a:p>
            <a:r>
              <a:rPr lang="pt-BR" dirty="0" smtClean="0"/>
              <a:t>imshow(mat2gray(I2));</a:t>
            </a:r>
            <a:endParaRPr lang="tr-TR"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cstate="print"/>
          <a:srcRect t="21484" r="66309" b="40430"/>
          <a:stretch>
            <a:fillRect/>
          </a:stretch>
        </p:blipFill>
        <p:spPr bwMode="auto">
          <a:xfrm>
            <a:off x="1643042" y="642918"/>
            <a:ext cx="5476860" cy="4643470"/>
          </a:xfrm>
          <a:prstGeom prst="rect">
            <a:avLst/>
          </a:prstGeom>
          <a:noFill/>
          <a:ln w="9525">
            <a:noFill/>
            <a:miter lim="800000"/>
            <a:headEnd/>
            <a:tailEnd/>
          </a:ln>
          <a:effectLst/>
        </p:spPr>
      </p:pic>
      <p:sp>
        <p:nvSpPr>
          <p:cNvPr id="3" name="2 Slayt Numarası Yer Tutucusu"/>
          <p:cNvSpPr>
            <a:spLocks noGrp="1"/>
          </p:cNvSpPr>
          <p:nvPr>
            <p:ph type="sldNum" sz="quarter" idx="12"/>
          </p:nvPr>
        </p:nvSpPr>
        <p:spPr/>
        <p:txBody>
          <a:bodyPr/>
          <a:lstStyle/>
          <a:p>
            <a:fld id="{583A5473-B7E2-4064-90C8-8CDD97F93B60}" type="slidenum">
              <a:rPr lang="en-US" smtClean="0"/>
              <a:pPr/>
              <a:t>6</a:t>
            </a:fld>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cstate="print"/>
          <a:srcRect t="27344" r="69971" b="29687"/>
          <a:stretch>
            <a:fillRect/>
          </a:stretch>
        </p:blipFill>
        <p:spPr bwMode="auto">
          <a:xfrm>
            <a:off x="1500166" y="428604"/>
            <a:ext cx="5000660" cy="5366621"/>
          </a:xfrm>
          <a:prstGeom prst="rect">
            <a:avLst/>
          </a:prstGeom>
          <a:noFill/>
          <a:ln w="9525">
            <a:noFill/>
            <a:miter lim="800000"/>
            <a:headEnd/>
            <a:tailEnd/>
          </a:ln>
          <a:effectLst/>
        </p:spPr>
      </p:pic>
      <p:sp>
        <p:nvSpPr>
          <p:cNvPr id="3" name="2 Slayt Numarası Yer Tutucusu"/>
          <p:cNvSpPr>
            <a:spLocks noGrp="1"/>
          </p:cNvSpPr>
          <p:nvPr>
            <p:ph type="sldNum" sz="quarter" idx="12"/>
          </p:nvPr>
        </p:nvSpPr>
        <p:spPr/>
        <p:txBody>
          <a:bodyPr/>
          <a:lstStyle/>
          <a:p>
            <a:fld id="{583A5473-B7E2-4064-90C8-8CDD97F93B60}" type="slidenum">
              <a:rPr lang="en-US" smtClean="0"/>
              <a:pPr/>
              <a:t>7</a:t>
            </a:fld>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cstate="print"/>
          <a:srcRect t="37110" r="47998" b="28711"/>
          <a:stretch>
            <a:fillRect/>
          </a:stretch>
        </p:blipFill>
        <p:spPr bwMode="auto">
          <a:xfrm>
            <a:off x="571472" y="1857364"/>
            <a:ext cx="8260222" cy="4071966"/>
          </a:xfrm>
          <a:prstGeom prst="rect">
            <a:avLst/>
          </a:prstGeom>
          <a:noFill/>
          <a:ln w="9525">
            <a:noFill/>
            <a:miter lim="800000"/>
            <a:headEnd/>
            <a:tailEnd/>
          </a:ln>
          <a:effectLst/>
        </p:spPr>
      </p:pic>
      <p:sp>
        <p:nvSpPr>
          <p:cNvPr id="3" name="2 Metin kutusu"/>
          <p:cNvSpPr txBox="1"/>
          <p:nvPr/>
        </p:nvSpPr>
        <p:spPr>
          <a:xfrm>
            <a:off x="357158" y="285728"/>
            <a:ext cx="8215370" cy="1692771"/>
          </a:xfrm>
          <a:prstGeom prst="rect">
            <a:avLst/>
          </a:prstGeom>
          <a:noFill/>
        </p:spPr>
        <p:txBody>
          <a:bodyPr wrap="square" rtlCol="0">
            <a:spAutoFit/>
          </a:bodyPr>
          <a:lstStyle/>
          <a:p>
            <a:r>
              <a:rPr lang="en-US" sz="3200" b="1" dirty="0" err="1" smtClean="0">
                <a:solidFill>
                  <a:srgbClr val="FFC000"/>
                </a:solidFill>
                <a:latin typeface="Arial" pitchFamily="34" charset="0"/>
                <a:ea typeface="Times New Roman" pitchFamily="18" charset="0"/>
                <a:cs typeface="Arial" pitchFamily="34" charset="0"/>
              </a:rPr>
              <a:t>Gr</a:t>
            </a:r>
            <a:r>
              <a:rPr lang="tr-TR" sz="3200" b="1" dirty="0" smtClean="0">
                <a:solidFill>
                  <a:srgbClr val="FFC000"/>
                </a:solidFill>
                <a:latin typeface="Arial" pitchFamily="34" charset="0"/>
                <a:ea typeface="Times New Roman" pitchFamily="18" charset="0"/>
                <a:cs typeface="Arial" pitchFamily="34" charset="0"/>
              </a:rPr>
              <a:t>i Seviye</a:t>
            </a:r>
            <a:r>
              <a:rPr lang="en-US" b="1" dirty="0" smtClean="0"/>
              <a:t/>
            </a:r>
            <a:br>
              <a:rPr lang="en-US" b="1" dirty="0" smtClean="0"/>
            </a:br>
            <a:endParaRPr lang="en-US" b="1" dirty="0" smtClean="0"/>
          </a:p>
          <a:p>
            <a:r>
              <a:rPr lang="tr-TR" dirty="0" smtClean="0"/>
              <a:t>Gri seviyeli görüntüyü hesaplama yollarından biri üç renk bileşeninin ortalamasını alarak grilik değeri olarak kullanmaktır.</a:t>
            </a:r>
            <a:r>
              <a:rPr lang="en-US" dirty="0" smtClean="0"/>
              <a:t/>
            </a:r>
            <a:br>
              <a:rPr lang="en-US" dirty="0" smtClean="0"/>
            </a:br>
            <a:endParaRPr lang="en-US" dirty="0"/>
          </a:p>
        </p:txBody>
      </p:sp>
      <p:sp>
        <p:nvSpPr>
          <p:cNvPr id="4" name="3 Slayt Numarası Yer Tutucusu"/>
          <p:cNvSpPr>
            <a:spLocks noGrp="1"/>
          </p:cNvSpPr>
          <p:nvPr>
            <p:ph type="sldNum" sz="quarter" idx="12"/>
          </p:nvPr>
        </p:nvSpPr>
        <p:spPr/>
        <p:txBody>
          <a:bodyPr/>
          <a:lstStyle/>
          <a:p>
            <a:fld id="{583A5473-B7E2-4064-90C8-8CDD97F93B60}" type="slidenum">
              <a:rPr lang="en-US" smtClean="0"/>
              <a:pPr/>
              <a:t>8</a:t>
            </a:fld>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etin kutusu"/>
          <p:cNvSpPr txBox="1"/>
          <p:nvPr/>
        </p:nvSpPr>
        <p:spPr>
          <a:xfrm>
            <a:off x="285720" y="214290"/>
            <a:ext cx="8572560" cy="2246769"/>
          </a:xfrm>
          <a:prstGeom prst="rect">
            <a:avLst/>
          </a:prstGeom>
          <a:noFill/>
        </p:spPr>
        <p:txBody>
          <a:bodyPr wrap="square" rtlCol="0">
            <a:spAutoFit/>
          </a:bodyPr>
          <a:lstStyle/>
          <a:p>
            <a:r>
              <a:rPr lang="tr-TR" sz="3200" b="1" dirty="0" smtClean="0">
                <a:solidFill>
                  <a:srgbClr val="FFC000"/>
                </a:solidFill>
                <a:latin typeface="Arial" pitchFamily="34" charset="0"/>
                <a:ea typeface="Times New Roman" pitchFamily="18" charset="0"/>
                <a:cs typeface="Arial" pitchFamily="34" charset="0"/>
              </a:rPr>
              <a:t>Kanalları Değiştirme ve Çıkartma</a:t>
            </a:r>
            <a:endParaRPr lang="en-US" sz="3200" b="1" dirty="0" smtClean="0">
              <a:solidFill>
                <a:srgbClr val="FFC000"/>
              </a:solidFill>
              <a:latin typeface="Arial" pitchFamily="34" charset="0"/>
              <a:ea typeface="Times New Roman" pitchFamily="18" charset="0"/>
              <a:cs typeface="Arial" pitchFamily="34" charset="0"/>
            </a:endParaRPr>
          </a:p>
          <a:p>
            <a:r>
              <a:rPr lang="tr-TR" dirty="0" smtClean="0"/>
              <a:t>Kanalların çıkarılması ile bir görüntünün bir renk bileşenini çıkartırız, örneğin eğer çiçek görüntüsünden kırmızı bileşeni </a:t>
            </a:r>
          </a:p>
          <a:p>
            <a:r>
              <a:rPr lang="tr-TR" dirty="0" smtClean="0"/>
              <a:t>çıkartırsanız görüntü aşağıdaki</a:t>
            </a:r>
          </a:p>
          <a:p>
            <a:r>
              <a:rPr lang="tr-TR" dirty="0" smtClean="0"/>
              <a:t>gibi olur. Yeşil bileşeni çıkarırsak sağ üst, </a:t>
            </a:r>
          </a:p>
          <a:p>
            <a:r>
              <a:rPr lang="tr-TR" dirty="0" smtClean="0"/>
              <a:t>mavi bileşeni çıkarırsak sağ alttaki gibi olur.</a:t>
            </a:r>
            <a:r>
              <a:rPr lang="en-US" dirty="0" smtClean="0"/>
              <a:t/>
            </a:r>
            <a:br>
              <a:rPr lang="en-US" dirty="0" smtClean="0"/>
            </a:br>
            <a:endParaRPr lang="en-US" dirty="0"/>
          </a:p>
        </p:txBody>
      </p:sp>
      <p:pic>
        <p:nvPicPr>
          <p:cNvPr id="17410" name="Picture 2"/>
          <p:cNvPicPr>
            <a:picLocks noChangeAspect="1" noChangeArrowheads="1"/>
          </p:cNvPicPr>
          <p:nvPr/>
        </p:nvPicPr>
        <p:blipFill>
          <a:blip r:embed="rId2" cstate="print"/>
          <a:srcRect l="5344" t="14648" r="63379" b="76642"/>
          <a:stretch>
            <a:fillRect/>
          </a:stretch>
        </p:blipFill>
        <p:spPr bwMode="auto">
          <a:xfrm>
            <a:off x="214282" y="2643182"/>
            <a:ext cx="3762394" cy="785818"/>
          </a:xfrm>
          <a:prstGeom prst="rect">
            <a:avLst/>
          </a:prstGeom>
          <a:noFill/>
          <a:ln w="9525">
            <a:noFill/>
            <a:miter lim="800000"/>
            <a:headEnd/>
            <a:tailEnd/>
          </a:ln>
          <a:effectLst/>
        </p:spPr>
      </p:pic>
      <p:pic>
        <p:nvPicPr>
          <p:cNvPr id="4" name="Picture 2"/>
          <p:cNvPicPr>
            <a:picLocks noChangeAspect="1" noChangeArrowheads="1"/>
          </p:cNvPicPr>
          <p:nvPr/>
        </p:nvPicPr>
        <p:blipFill>
          <a:blip r:embed="rId2" cstate="print"/>
          <a:srcRect t="24942" r="78621" b="56055"/>
          <a:stretch>
            <a:fillRect/>
          </a:stretch>
        </p:blipFill>
        <p:spPr bwMode="auto">
          <a:xfrm>
            <a:off x="285720" y="3786190"/>
            <a:ext cx="3750548" cy="2500330"/>
          </a:xfrm>
          <a:prstGeom prst="rect">
            <a:avLst/>
          </a:prstGeom>
          <a:noFill/>
          <a:ln w="9525">
            <a:noFill/>
            <a:miter lim="800000"/>
            <a:headEnd/>
            <a:tailEnd/>
          </a:ln>
          <a:effectLst/>
        </p:spPr>
      </p:pic>
      <p:pic>
        <p:nvPicPr>
          <p:cNvPr id="6" name="Picture 3"/>
          <p:cNvPicPr>
            <a:picLocks noChangeAspect="1" noChangeArrowheads="1"/>
          </p:cNvPicPr>
          <p:nvPr/>
        </p:nvPicPr>
        <p:blipFill>
          <a:blip r:embed="rId3" cstate="print"/>
          <a:srcRect t="33398" r="77041" b="17773"/>
          <a:stretch>
            <a:fillRect/>
          </a:stretch>
        </p:blipFill>
        <p:spPr bwMode="auto">
          <a:xfrm>
            <a:off x="4857720" y="1274589"/>
            <a:ext cx="4286280" cy="5583411"/>
          </a:xfrm>
          <a:prstGeom prst="rect">
            <a:avLst/>
          </a:prstGeom>
          <a:noFill/>
          <a:ln w="9525">
            <a:noFill/>
            <a:miter lim="800000"/>
            <a:headEnd/>
            <a:tailEnd/>
          </a:ln>
          <a:effectLst/>
        </p:spPr>
      </p:pic>
      <p:sp>
        <p:nvSpPr>
          <p:cNvPr id="7" name="6 Slayt Numarası Yer Tutucusu"/>
          <p:cNvSpPr>
            <a:spLocks noGrp="1"/>
          </p:cNvSpPr>
          <p:nvPr>
            <p:ph type="sldNum" sz="quarter" idx="12"/>
          </p:nvPr>
        </p:nvSpPr>
        <p:spPr/>
        <p:txBody>
          <a:bodyPr/>
          <a:lstStyle/>
          <a:p>
            <a:fld id="{583A5473-B7E2-4064-90C8-8CDD97F93B60}" type="slidenum">
              <a:rPr lang="en-US" smtClean="0"/>
              <a:pPr/>
              <a:t>9</a:t>
            </a:fld>
            <a:endParaRPr lang="en-US" dirty="0"/>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G[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G[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G[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G[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G[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G[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heme/theme1.xml><?xml version="1.0" encoding="utf-8"?>
<a:theme xmlns:a="http://schemas.openxmlformats.org/drawingml/2006/main" name="Teknik">
  <a:themeElements>
    <a:clrScheme name="Teknik">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Teknik">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Teknik">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ppt/theme/theme2.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Technic</Template>
  <TotalTime>2182</TotalTime>
  <Words>2247</Words>
  <Application>Microsoft Office PowerPoint</Application>
  <PresentationFormat>On-screen Show (4:3)</PresentationFormat>
  <Paragraphs>1325</Paragraphs>
  <Slides>52</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Arial</vt:lpstr>
      <vt:lpstr>Calibri</vt:lpstr>
      <vt:lpstr>Franklin Gothic Book</vt:lpstr>
      <vt:lpstr>Times New Roman</vt:lpstr>
      <vt:lpstr>Verdana</vt:lpstr>
      <vt:lpstr>Wingdings</vt:lpstr>
      <vt:lpstr>Wingdings 2</vt:lpstr>
      <vt:lpstr>Teknik</vt:lpstr>
      <vt:lpstr>Bilgisayar Görmesi Ders 5:Filtreler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Matlab’de kanalları değistirme ve çıkarma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Mean Filtresi</vt:lpstr>
      <vt:lpstr>Mean Filtresi</vt:lpstr>
      <vt:lpstr>Mean Filtresi</vt:lpstr>
      <vt:lpstr>Mean Filtresi</vt:lpstr>
      <vt:lpstr>Mean Filtresi</vt:lpstr>
      <vt:lpstr>Mean Filtresi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Algoritmalar ve Programlama I Ders 2: Akış Diyagramları</dc:title>
  <dc:creator>CemilOz</dc:creator>
  <cp:lastModifiedBy>Serap</cp:lastModifiedBy>
  <cp:revision>227</cp:revision>
  <dcterms:created xsi:type="dcterms:W3CDTF">2008-10-01T05:32:08Z</dcterms:created>
  <dcterms:modified xsi:type="dcterms:W3CDTF">2021-03-21T09:10:47Z</dcterms:modified>
</cp:coreProperties>
</file>